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tags/tag1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4.xml" ContentType="application/vnd.openxmlformats-officedocument.presentationml.tags+xml"/>
  <Override PartName="/ppt/notesSlides/notesSlide27.xml" ContentType="application/vnd.openxmlformats-officedocument.presentationml.notesSlide+xml"/>
  <Override PartName="/ppt/tags/tag1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6.xml" ContentType="application/vnd.openxmlformats-officedocument.presentationml.tags+xml"/>
  <Override PartName="/ppt/notesSlides/notesSlide32.xml" ContentType="application/vnd.openxmlformats-officedocument.presentationml.notesSlide+xml"/>
  <Override PartName="/ppt/tags/tag17.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8.xml" ContentType="application/vnd.openxmlformats-officedocument.presentationml.tags+xml"/>
  <Override PartName="/ppt/notesSlides/notesSlide36.xml" ContentType="application/vnd.openxmlformats-officedocument.presentationml.notesSlide+xml"/>
  <Override PartName="/ppt/tags/tag19.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0.xml" ContentType="application/vnd.openxmlformats-officedocument.presentationml.tags+xml"/>
  <Override PartName="/ppt/notesSlides/notesSlide39.xml" ContentType="application/vnd.openxmlformats-officedocument.presentationml.notesSlide+xml"/>
  <Override PartName="/ppt/tags/tag21.xml" ContentType="application/vnd.openxmlformats-officedocument.presentationml.tags+xml"/>
  <Override PartName="/ppt/notesSlides/notesSlide40.xml" ContentType="application/vnd.openxmlformats-officedocument.presentationml.notesSlide+xml"/>
  <Override PartName="/ppt/tags/tag22.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23.xml" ContentType="application/vnd.openxmlformats-officedocument.presentationml.tags+xml"/>
  <Override PartName="/ppt/notesSlides/notesSlide44.xml" ContentType="application/vnd.openxmlformats-officedocument.presentationml.notesSlide+xml"/>
  <Override PartName="/ppt/tags/tag24.xml" ContentType="application/vnd.openxmlformats-officedocument.presentationml.tags+xml"/>
  <Override PartName="/ppt/notesSlides/notesSlide45.xml" ContentType="application/vnd.openxmlformats-officedocument.presentationml.notesSlide+xml"/>
  <Override PartName="/ppt/tags/tag25.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6.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27.xml" ContentType="application/vnd.openxmlformats-officedocument.presentationml.tags+xml"/>
  <Override PartName="/ppt/notesSlides/notesSlide53.xml" ContentType="application/vnd.openxmlformats-officedocument.presentationml.notesSlide+xml"/>
  <Override PartName="/ppt/tags/tag28.xml" ContentType="application/vnd.openxmlformats-officedocument.presentationml.tags+xml"/>
  <Override PartName="/ppt/notesSlides/notesSlide54.xml" ContentType="application/vnd.openxmlformats-officedocument.presentationml.notesSlide+xml"/>
  <Override PartName="/ppt/tags/tag29.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30.xml" ContentType="application/vnd.openxmlformats-officedocument.presentationml.tags+xml"/>
  <Override PartName="/ppt/notesSlides/notesSlide59.xml" ContentType="application/vnd.openxmlformats-officedocument.presentationml.notesSlide+xml"/>
  <Override PartName="/ppt/tags/tag31.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handoutMasterIdLst>
    <p:handoutMasterId r:id="rId72"/>
  </p:handoutMasterIdLst>
  <p:sldIdLst>
    <p:sldId id="256" r:id="rId2"/>
    <p:sldId id="278" r:id="rId3"/>
    <p:sldId id="326" r:id="rId4"/>
    <p:sldId id="327" r:id="rId5"/>
    <p:sldId id="325" r:id="rId6"/>
    <p:sldId id="269" r:id="rId7"/>
    <p:sldId id="259" r:id="rId8"/>
    <p:sldId id="266" r:id="rId9"/>
    <p:sldId id="265" r:id="rId10"/>
    <p:sldId id="267" r:id="rId11"/>
    <p:sldId id="268" r:id="rId12"/>
    <p:sldId id="272" r:id="rId13"/>
    <p:sldId id="279" r:id="rId14"/>
    <p:sldId id="273" r:id="rId15"/>
    <p:sldId id="275" r:id="rId16"/>
    <p:sldId id="280" r:id="rId17"/>
    <p:sldId id="281" r:id="rId18"/>
    <p:sldId id="276" r:id="rId19"/>
    <p:sldId id="277" r:id="rId20"/>
    <p:sldId id="282" r:id="rId21"/>
    <p:sldId id="283" r:id="rId22"/>
    <p:sldId id="284" r:id="rId23"/>
    <p:sldId id="313" r:id="rId24"/>
    <p:sldId id="285" r:id="rId25"/>
    <p:sldId id="286" r:id="rId26"/>
    <p:sldId id="289" r:id="rId27"/>
    <p:sldId id="287" r:id="rId28"/>
    <p:sldId id="290" r:id="rId29"/>
    <p:sldId id="291" r:id="rId30"/>
    <p:sldId id="292" r:id="rId31"/>
    <p:sldId id="323" r:id="rId32"/>
    <p:sldId id="293" r:id="rId33"/>
    <p:sldId id="310" r:id="rId34"/>
    <p:sldId id="294" r:id="rId35"/>
    <p:sldId id="295" r:id="rId36"/>
    <p:sldId id="300" r:id="rId37"/>
    <p:sldId id="311" r:id="rId38"/>
    <p:sldId id="296" r:id="rId39"/>
    <p:sldId id="302" r:id="rId40"/>
    <p:sldId id="315" r:id="rId41"/>
    <p:sldId id="314" r:id="rId42"/>
    <p:sldId id="297" r:id="rId43"/>
    <p:sldId id="320" r:id="rId44"/>
    <p:sldId id="298" r:id="rId45"/>
    <p:sldId id="316" r:id="rId46"/>
    <p:sldId id="317" r:id="rId47"/>
    <p:sldId id="301" r:id="rId48"/>
    <p:sldId id="304" r:id="rId49"/>
    <p:sldId id="303" r:id="rId50"/>
    <p:sldId id="319" r:id="rId51"/>
    <p:sldId id="305" r:id="rId52"/>
    <p:sldId id="306" r:id="rId53"/>
    <p:sldId id="318" r:id="rId54"/>
    <p:sldId id="321" r:id="rId55"/>
    <p:sldId id="322" r:id="rId56"/>
    <p:sldId id="324" r:id="rId57"/>
    <p:sldId id="307" r:id="rId58"/>
    <p:sldId id="308" r:id="rId59"/>
    <p:sldId id="309" r:id="rId60"/>
    <p:sldId id="312" r:id="rId61"/>
    <p:sldId id="328" r:id="rId62"/>
    <p:sldId id="330" r:id="rId63"/>
    <p:sldId id="329" r:id="rId64"/>
    <p:sldId id="331" r:id="rId65"/>
    <p:sldId id="332" r:id="rId66"/>
    <p:sldId id="334" r:id="rId67"/>
    <p:sldId id="335" r:id="rId68"/>
    <p:sldId id="333" r:id="rId69"/>
    <p:sldId id="336" r:id="rId70"/>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00" autoAdjust="0"/>
    <p:restoredTop sz="94660"/>
  </p:normalViewPr>
  <p:slideViewPr>
    <p:cSldViewPr snapToGrid="0">
      <p:cViewPr varScale="1">
        <p:scale>
          <a:sx n="65" d="100"/>
          <a:sy n="65" d="100"/>
        </p:scale>
        <p:origin x="102" y="276"/>
      </p:cViewPr>
      <p:guideLst/>
    </p:cSldViewPr>
  </p:slideViewPr>
  <p:notesTextViewPr>
    <p:cViewPr>
      <p:scale>
        <a:sx n="1" d="1"/>
        <a:sy n="1" d="1"/>
      </p:scale>
      <p:origin x="0" y="0"/>
    </p:cViewPr>
  </p:notesTextViewPr>
  <p:notesViewPr>
    <p:cSldViewPr snapToGrid="0">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7628E89F-C6CB-4DB7-914F-75C087F3E59F}" type="datetimeFigureOut">
              <a:rPr lang="en-US" smtClean="0"/>
              <a:t>9/20/2016</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78795CD6-3A7B-4050-8E91-BB3832FDAB75}" type="slidenum">
              <a:rPr lang="en-US" smtClean="0"/>
              <a:t>‹#›</a:t>
            </a:fld>
            <a:endParaRPr lang="en-US"/>
          </a:p>
        </p:txBody>
      </p:sp>
    </p:spTree>
    <p:extLst>
      <p:ext uri="{BB962C8B-B14F-4D97-AF65-F5344CB8AC3E}">
        <p14:creationId xmlns:p14="http://schemas.microsoft.com/office/powerpoint/2010/main" val="3541463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61C19474-047F-44EB-9AA2-CC817BD0C2F5}" type="datetimeFigureOut">
              <a:rPr lang="en-US" smtClean="0"/>
              <a:t>9/12/2016</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97FC4212-F667-4BCB-A490-09DC1441ECB0}" type="slidenum">
              <a:rPr lang="en-US" smtClean="0"/>
              <a:t>‹#›</a:t>
            </a:fld>
            <a:endParaRPr lang="en-US"/>
          </a:p>
        </p:txBody>
      </p:sp>
    </p:spTree>
    <p:extLst>
      <p:ext uri="{BB962C8B-B14F-4D97-AF65-F5344CB8AC3E}">
        <p14:creationId xmlns:p14="http://schemas.microsoft.com/office/powerpoint/2010/main" val="2982304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1</a:t>
            </a:fld>
            <a:endParaRPr lang="en-US" dirty="0"/>
          </a:p>
        </p:txBody>
      </p:sp>
    </p:spTree>
    <p:extLst>
      <p:ext uri="{BB962C8B-B14F-4D97-AF65-F5344CB8AC3E}">
        <p14:creationId xmlns:p14="http://schemas.microsoft.com/office/powerpoint/2010/main" val="446981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a:t>
            </a:fld>
            <a:endParaRPr lang="en-US"/>
          </a:p>
        </p:txBody>
      </p:sp>
    </p:spTree>
    <p:extLst>
      <p:ext uri="{BB962C8B-B14F-4D97-AF65-F5344CB8AC3E}">
        <p14:creationId xmlns:p14="http://schemas.microsoft.com/office/powerpoint/2010/main" val="89612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a:t>
            </a:fld>
            <a:endParaRPr lang="en-US"/>
          </a:p>
        </p:txBody>
      </p:sp>
    </p:spTree>
    <p:extLst>
      <p:ext uri="{BB962C8B-B14F-4D97-AF65-F5344CB8AC3E}">
        <p14:creationId xmlns:p14="http://schemas.microsoft.com/office/powerpoint/2010/main" val="761241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a:t>
            </a:fld>
            <a:endParaRPr lang="en-US"/>
          </a:p>
        </p:txBody>
      </p:sp>
    </p:spTree>
    <p:extLst>
      <p:ext uri="{BB962C8B-B14F-4D97-AF65-F5344CB8AC3E}">
        <p14:creationId xmlns:p14="http://schemas.microsoft.com/office/powerpoint/2010/main" val="1910186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a:t>
            </a:fld>
            <a:endParaRPr lang="en-US"/>
          </a:p>
        </p:txBody>
      </p:sp>
    </p:spTree>
    <p:extLst>
      <p:ext uri="{BB962C8B-B14F-4D97-AF65-F5344CB8AC3E}">
        <p14:creationId xmlns:p14="http://schemas.microsoft.com/office/powerpoint/2010/main" val="4205253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a:t>
            </a:fld>
            <a:endParaRPr lang="en-US"/>
          </a:p>
        </p:txBody>
      </p:sp>
    </p:spTree>
    <p:extLst>
      <p:ext uri="{BB962C8B-B14F-4D97-AF65-F5344CB8AC3E}">
        <p14:creationId xmlns:p14="http://schemas.microsoft.com/office/powerpoint/2010/main" val="1698831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7</a:t>
            </a:fld>
            <a:endParaRPr lang="en-US"/>
          </a:p>
        </p:txBody>
      </p:sp>
    </p:spTree>
    <p:extLst>
      <p:ext uri="{BB962C8B-B14F-4D97-AF65-F5344CB8AC3E}">
        <p14:creationId xmlns:p14="http://schemas.microsoft.com/office/powerpoint/2010/main" val="666928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8</a:t>
            </a:fld>
            <a:endParaRPr lang="en-US"/>
          </a:p>
        </p:txBody>
      </p:sp>
    </p:spTree>
    <p:extLst>
      <p:ext uri="{BB962C8B-B14F-4D97-AF65-F5344CB8AC3E}">
        <p14:creationId xmlns:p14="http://schemas.microsoft.com/office/powerpoint/2010/main" val="668901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9</a:t>
            </a:fld>
            <a:endParaRPr lang="en-US"/>
          </a:p>
        </p:txBody>
      </p:sp>
    </p:spTree>
    <p:extLst>
      <p:ext uri="{BB962C8B-B14F-4D97-AF65-F5344CB8AC3E}">
        <p14:creationId xmlns:p14="http://schemas.microsoft.com/office/powerpoint/2010/main" val="4224232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10</a:t>
            </a:fld>
            <a:endParaRPr lang="en-US"/>
          </a:p>
        </p:txBody>
      </p:sp>
    </p:spTree>
    <p:extLst>
      <p:ext uri="{BB962C8B-B14F-4D97-AF65-F5344CB8AC3E}">
        <p14:creationId xmlns:p14="http://schemas.microsoft.com/office/powerpoint/2010/main" val="1619050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11</a:t>
            </a:fld>
            <a:endParaRPr lang="en-US"/>
          </a:p>
        </p:txBody>
      </p:sp>
    </p:spTree>
    <p:extLst>
      <p:ext uri="{BB962C8B-B14F-4D97-AF65-F5344CB8AC3E}">
        <p14:creationId xmlns:p14="http://schemas.microsoft.com/office/powerpoint/2010/main" val="1635018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12</a:t>
            </a:fld>
            <a:endParaRPr lang="en-US"/>
          </a:p>
        </p:txBody>
      </p:sp>
    </p:spTree>
    <p:extLst>
      <p:ext uri="{BB962C8B-B14F-4D97-AF65-F5344CB8AC3E}">
        <p14:creationId xmlns:p14="http://schemas.microsoft.com/office/powerpoint/2010/main" val="805087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13</a:t>
            </a:fld>
            <a:endParaRPr lang="en-US"/>
          </a:p>
        </p:txBody>
      </p:sp>
    </p:spTree>
    <p:extLst>
      <p:ext uri="{BB962C8B-B14F-4D97-AF65-F5344CB8AC3E}">
        <p14:creationId xmlns:p14="http://schemas.microsoft.com/office/powerpoint/2010/main" val="1400828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14</a:t>
            </a:fld>
            <a:endParaRPr lang="en-US"/>
          </a:p>
        </p:txBody>
      </p:sp>
    </p:spTree>
    <p:extLst>
      <p:ext uri="{BB962C8B-B14F-4D97-AF65-F5344CB8AC3E}">
        <p14:creationId xmlns:p14="http://schemas.microsoft.com/office/powerpoint/2010/main" val="2590428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15</a:t>
            </a:fld>
            <a:endParaRPr lang="en-US"/>
          </a:p>
        </p:txBody>
      </p:sp>
    </p:spTree>
    <p:extLst>
      <p:ext uri="{BB962C8B-B14F-4D97-AF65-F5344CB8AC3E}">
        <p14:creationId xmlns:p14="http://schemas.microsoft.com/office/powerpoint/2010/main" val="3660897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16</a:t>
            </a:fld>
            <a:endParaRPr lang="en-US"/>
          </a:p>
        </p:txBody>
      </p:sp>
    </p:spTree>
    <p:extLst>
      <p:ext uri="{BB962C8B-B14F-4D97-AF65-F5344CB8AC3E}">
        <p14:creationId xmlns:p14="http://schemas.microsoft.com/office/powerpoint/2010/main" val="2187442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17</a:t>
            </a:fld>
            <a:endParaRPr lang="en-US"/>
          </a:p>
        </p:txBody>
      </p:sp>
    </p:spTree>
    <p:extLst>
      <p:ext uri="{BB962C8B-B14F-4D97-AF65-F5344CB8AC3E}">
        <p14:creationId xmlns:p14="http://schemas.microsoft.com/office/powerpoint/2010/main" val="3342949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18</a:t>
            </a:fld>
            <a:endParaRPr lang="en-US"/>
          </a:p>
        </p:txBody>
      </p:sp>
    </p:spTree>
    <p:extLst>
      <p:ext uri="{BB962C8B-B14F-4D97-AF65-F5344CB8AC3E}">
        <p14:creationId xmlns:p14="http://schemas.microsoft.com/office/powerpoint/2010/main" val="2045732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19</a:t>
            </a:fld>
            <a:endParaRPr lang="en-US"/>
          </a:p>
        </p:txBody>
      </p:sp>
    </p:spTree>
    <p:extLst>
      <p:ext uri="{BB962C8B-B14F-4D97-AF65-F5344CB8AC3E}">
        <p14:creationId xmlns:p14="http://schemas.microsoft.com/office/powerpoint/2010/main" val="943008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20</a:t>
            </a:fld>
            <a:endParaRPr lang="en-US"/>
          </a:p>
        </p:txBody>
      </p:sp>
    </p:spTree>
    <p:extLst>
      <p:ext uri="{BB962C8B-B14F-4D97-AF65-F5344CB8AC3E}">
        <p14:creationId xmlns:p14="http://schemas.microsoft.com/office/powerpoint/2010/main" val="4116395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21</a:t>
            </a:fld>
            <a:endParaRPr lang="en-US"/>
          </a:p>
        </p:txBody>
      </p:sp>
    </p:spTree>
    <p:extLst>
      <p:ext uri="{BB962C8B-B14F-4D97-AF65-F5344CB8AC3E}">
        <p14:creationId xmlns:p14="http://schemas.microsoft.com/office/powerpoint/2010/main" val="3765702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22</a:t>
            </a:fld>
            <a:endParaRPr lang="en-US"/>
          </a:p>
        </p:txBody>
      </p:sp>
    </p:spTree>
    <p:extLst>
      <p:ext uri="{BB962C8B-B14F-4D97-AF65-F5344CB8AC3E}">
        <p14:creationId xmlns:p14="http://schemas.microsoft.com/office/powerpoint/2010/main" val="4047911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23</a:t>
            </a:fld>
            <a:endParaRPr lang="en-US"/>
          </a:p>
        </p:txBody>
      </p:sp>
    </p:spTree>
    <p:extLst>
      <p:ext uri="{BB962C8B-B14F-4D97-AF65-F5344CB8AC3E}">
        <p14:creationId xmlns:p14="http://schemas.microsoft.com/office/powerpoint/2010/main" val="429664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24</a:t>
            </a:fld>
            <a:endParaRPr lang="en-US"/>
          </a:p>
        </p:txBody>
      </p:sp>
    </p:spTree>
    <p:extLst>
      <p:ext uri="{BB962C8B-B14F-4D97-AF65-F5344CB8AC3E}">
        <p14:creationId xmlns:p14="http://schemas.microsoft.com/office/powerpoint/2010/main" val="2673616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25</a:t>
            </a:fld>
            <a:endParaRPr lang="en-US"/>
          </a:p>
        </p:txBody>
      </p:sp>
    </p:spTree>
    <p:extLst>
      <p:ext uri="{BB962C8B-B14F-4D97-AF65-F5344CB8AC3E}">
        <p14:creationId xmlns:p14="http://schemas.microsoft.com/office/powerpoint/2010/main" val="2232980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26</a:t>
            </a:fld>
            <a:endParaRPr lang="en-US"/>
          </a:p>
        </p:txBody>
      </p:sp>
    </p:spTree>
    <p:extLst>
      <p:ext uri="{BB962C8B-B14F-4D97-AF65-F5344CB8AC3E}">
        <p14:creationId xmlns:p14="http://schemas.microsoft.com/office/powerpoint/2010/main" val="3754251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27</a:t>
            </a:fld>
            <a:endParaRPr lang="en-US"/>
          </a:p>
        </p:txBody>
      </p:sp>
    </p:spTree>
    <p:extLst>
      <p:ext uri="{BB962C8B-B14F-4D97-AF65-F5344CB8AC3E}">
        <p14:creationId xmlns:p14="http://schemas.microsoft.com/office/powerpoint/2010/main" val="3392060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28</a:t>
            </a:fld>
            <a:endParaRPr lang="en-US"/>
          </a:p>
        </p:txBody>
      </p:sp>
    </p:spTree>
    <p:extLst>
      <p:ext uri="{BB962C8B-B14F-4D97-AF65-F5344CB8AC3E}">
        <p14:creationId xmlns:p14="http://schemas.microsoft.com/office/powerpoint/2010/main" val="33086776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29</a:t>
            </a:fld>
            <a:endParaRPr lang="en-US"/>
          </a:p>
        </p:txBody>
      </p:sp>
    </p:spTree>
    <p:extLst>
      <p:ext uri="{BB962C8B-B14F-4D97-AF65-F5344CB8AC3E}">
        <p14:creationId xmlns:p14="http://schemas.microsoft.com/office/powerpoint/2010/main" val="1861975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30</a:t>
            </a:fld>
            <a:endParaRPr lang="en-US"/>
          </a:p>
        </p:txBody>
      </p:sp>
    </p:spTree>
    <p:extLst>
      <p:ext uri="{BB962C8B-B14F-4D97-AF65-F5344CB8AC3E}">
        <p14:creationId xmlns:p14="http://schemas.microsoft.com/office/powerpoint/2010/main" val="2279124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31</a:t>
            </a:fld>
            <a:endParaRPr lang="en-US"/>
          </a:p>
        </p:txBody>
      </p:sp>
    </p:spTree>
    <p:extLst>
      <p:ext uri="{BB962C8B-B14F-4D97-AF65-F5344CB8AC3E}">
        <p14:creationId xmlns:p14="http://schemas.microsoft.com/office/powerpoint/2010/main" val="1821347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32</a:t>
            </a:fld>
            <a:endParaRPr lang="en-US"/>
          </a:p>
        </p:txBody>
      </p:sp>
    </p:spTree>
    <p:extLst>
      <p:ext uri="{BB962C8B-B14F-4D97-AF65-F5344CB8AC3E}">
        <p14:creationId xmlns:p14="http://schemas.microsoft.com/office/powerpoint/2010/main" val="2724912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33</a:t>
            </a:fld>
            <a:endParaRPr lang="en-US"/>
          </a:p>
        </p:txBody>
      </p:sp>
    </p:spTree>
    <p:extLst>
      <p:ext uri="{BB962C8B-B14F-4D97-AF65-F5344CB8AC3E}">
        <p14:creationId xmlns:p14="http://schemas.microsoft.com/office/powerpoint/2010/main" val="24015285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34</a:t>
            </a:fld>
            <a:endParaRPr lang="en-US"/>
          </a:p>
        </p:txBody>
      </p:sp>
    </p:spTree>
    <p:extLst>
      <p:ext uri="{BB962C8B-B14F-4D97-AF65-F5344CB8AC3E}">
        <p14:creationId xmlns:p14="http://schemas.microsoft.com/office/powerpoint/2010/main" val="5506640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35</a:t>
            </a:fld>
            <a:endParaRPr lang="en-US"/>
          </a:p>
        </p:txBody>
      </p:sp>
    </p:spTree>
    <p:extLst>
      <p:ext uri="{BB962C8B-B14F-4D97-AF65-F5344CB8AC3E}">
        <p14:creationId xmlns:p14="http://schemas.microsoft.com/office/powerpoint/2010/main" val="1564035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36</a:t>
            </a:fld>
            <a:endParaRPr lang="en-US"/>
          </a:p>
        </p:txBody>
      </p:sp>
    </p:spTree>
    <p:extLst>
      <p:ext uri="{BB962C8B-B14F-4D97-AF65-F5344CB8AC3E}">
        <p14:creationId xmlns:p14="http://schemas.microsoft.com/office/powerpoint/2010/main" val="4393416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37</a:t>
            </a:fld>
            <a:endParaRPr lang="en-US"/>
          </a:p>
        </p:txBody>
      </p:sp>
    </p:spTree>
    <p:extLst>
      <p:ext uri="{BB962C8B-B14F-4D97-AF65-F5344CB8AC3E}">
        <p14:creationId xmlns:p14="http://schemas.microsoft.com/office/powerpoint/2010/main" val="38175258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38</a:t>
            </a:fld>
            <a:endParaRPr lang="en-US"/>
          </a:p>
        </p:txBody>
      </p:sp>
    </p:spTree>
    <p:extLst>
      <p:ext uri="{BB962C8B-B14F-4D97-AF65-F5344CB8AC3E}">
        <p14:creationId xmlns:p14="http://schemas.microsoft.com/office/powerpoint/2010/main" val="9359541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39</a:t>
            </a:fld>
            <a:endParaRPr lang="en-US"/>
          </a:p>
        </p:txBody>
      </p:sp>
    </p:spTree>
    <p:extLst>
      <p:ext uri="{BB962C8B-B14F-4D97-AF65-F5344CB8AC3E}">
        <p14:creationId xmlns:p14="http://schemas.microsoft.com/office/powerpoint/2010/main" val="23559980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40</a:t>
            </a:fld>
            <a:endParaRPr lang="en-US"/>
          </a:p>
        </p:txBody>
      </p:sp>
    </p:spTree>
    <p:extLst>
      <p:ext uri="{BB962C8B-B14F-4D97-AF65-F5344CB8AC3E}">
        <p14:creationId xmlns:p14="http://schemas.microsoft.com/office/powerpoint/2010/main" val="35470557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41</a:t>
            </a:fld>
            <a:endParaRPr lang="en-US"/>
          </a:p>
        </p:txBody>
      </p:sp>
    </p:spTree>
    <p:extLst>
      <p:ext uri="{BB962C8B-B14F-4D97-AF65-F5344CB8AC3E}">
        <p14:creationId xmlns:p14="http://schemas.microsoft.com/office/powerpoint/2010/main" val="27986675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42</a:t>
            </a:fld>
            <a:endParaRPr lang="en-US"/>
          </a:p>
        </p:txBody>
      </p:sp>
    </p:spTree>
    <p:extLst>
      <p:ext uri="{BB962C8B-B14F-4D97-AF65-F5344CB8AC3E}">
        <p14:creationId xmlns:p14="http://schemas.microsoft.com/office/powerpoint/2010/main" val="32285640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43</a:t>
            </a:fld>
            <a:endParaRPr lang="en-US"/>
          </a:p>
        </p:txBody>
      </p:sp>
    </p:spTree>
    <p:extLst>
      <p:ext uri="{BB962C8B-B14F-4D97-AF65-F5344CB8AC3E}">
        <p14:creationId xmlns:p14="http://schemas.microsoft.com/office/powerpoint/2010/main" val="9010638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44</a:t>
            </a:fld>
            <a:endParaRPr lang="en-US"/>
          </a:p>
        </p:txBody>
      </p:sp>
    </p:spTree>
    <p:extLst>
      <p:ext uri="{BB962C8B-B14F-4D97-AF65-F5344CB8AC3E}">
        <p14:creationId xmlns:p14="http://schemas.microsoft.com/office/powerpoint/2010/main" val="33010091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45</a:t>
            </a:fld>
            <a:endParaRPr lang="en-US"/>
          </a:p>
        </p:txBody>
      </p:sp>
    </p:spTree>
    <p:extLst>
      <p:ext uri="{BB962C8B-B14F-4D97-AF65-F5344CB8AC3E}">
        <p14:creationId xmlns:p14="http://schemas.microsoft.com/office/powerpoint/2010/main" val="23505162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46</a:t>
            </a:fld>
            <a:endParaRPr lang="en-US"/>
          </a:p>
        </p:txBody>
      </p:sp>
    </p:spTree>
    <p:extLst>
      <p:ext uri="{BB962C8B-B14F-4D97-AF65-F5344CB8AC3E}">
        <p14:creationId xmlns:p14="http://schemas.microsoft.com/office/powerpoint/2010/main" val="35998927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47</a:t>
            </a:fld>
            <a:endParaRPr lang="en-US"/>
          </a:p>
        </p:txBody>
      </p:sp>
    </p:spTree>
    <p:extLst>
      <p:ext uri="{BB962C8B-B14F-4D97-AF65-F5344CB8AC3E}">
        <p14:creationId xmlns:p14="http://schemas.microsoft.com/office/powerpoint/2010/main" val="15528776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48</a:t>
            </a:fld>
            <a:endParaRPr lang="en-US"/>
          </a:p>
        </p:txBody>
      </p:sp>
    </p:spTree>
    <p:extLst>
      <p:ext uri="{BB962C8B-B14F-4D97-AF65-F5344CB8AC3E}">
        <p14:creationId xmlns:p14="http://schemas.microsoft.com/office/powerpoint/2010/main" val="30672066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49</a:t>
            </a:fld>
            <a:endParaRPr lang="en-US"/>
          </a:p>
        </p:txBody>
      </p:sp>
    </p:spTree>
    <p:extLst>
      <p:ext uri="{BB962C8B-B14F-4D97-AF65-F5344CB8AC3E}">
        <p14:creationId xmlns:p14="http://schemas.microsoft.com/office/powerpoint/2010/main" val="36701369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50</a:t>
            </a:fld>
            <a:endParaRPr lang="en-US"/>
          </a:p>
        </p:txBody>
      </p:sp>
    </p:spTree>
    <p:extLst>
      <p:ext uri="{BB962C8B-B14F-4D97-AF65-F5344CB8AC3E}">
        <p14:creationId xmlns:p14="http://schemas.microsoft.com/office/powerpoint/2010/main" val="31039504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51</a:t>
            </a:fld>
            <a:endParaRPr lang="en-US"/>
          </a:p>
        </p:txBody>
      </p:sp>
    </p:spTree>
    <p:extLst>
      <p:ext uri="{BB962C8B-B14F-4D97-AF65-F5344CB8AC3E}">
        <p14:creationId xmlns:p14="http://schemas.microsoft.com/office/powerpoint/2010/main" val="10862156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52</a:t>
            </a:fld>
            <a:endParaRPr lang="en-US"/>
          </a:p>
        </p:txBody>
      </p:sp>
    </p:spTree>
    <p:extLst>
      <p:ext uri="{BB962C8B-B14F-4D97-AF65-F5344CB8AC3E}">
        <p14:creationId xmlns:p14="http://schemas.microsoft.com/office/powerpoint/2010/main" val="28802406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53</a:t>
            </a:fld>
            <a:endParaRPr lang="en-US"/>
          </a:p>
        </p:txBody>
      </p:sp>
    </p:spTree>
    <p:extLst>
      <p:ext uri="{BB962C8B-B14F-4D97-AF65-F5344CB8AC3E}">
        <p14:creationId xmlns:p14="http://schemas.microsoft.com/office/powerpoint/2010/main" val="19428769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54</a:t>
            </a:fld>
            <a:endParaRPr lang="en-US"/>
          </a:p>
        </p:txBody>
      </p:sp>
    </p:spTree>
    <p:extLst>
      <p:ext uri="{BB962C8B-B14F-4D97-AF65-F5344CB8AC3E}">
        <p14:creationId xmlns:p14="http://schemas.microsoft.com/office/powerpoint/2010/main" val="30175370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55</a:t>
            </a:fld>
            <a:endParaRPr lang="en-US"/>
          </a:p>
        </p:txBody>
      </p:sp>
    </p:spTree>
    <p:extLst>
      <p:ext uri="{BB962C8B-B14F-4D97-AF65-F5344CB8AC3E}">
        <p14:creationId xmlns:p14="http://schemas.microsoft.com/office/powerpoint/2010/main" val="23135100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C4212-F667-4BCB-A490-09DC1441ECB0}" type="slidenum">
              <a:rPr lang="en-US" smtClean="0"/>
              <a:t>56</a:t>
            </a:fld>
            <a:endParaRPr lang="en-US"/>
          </a:p>
        </p:txBody>
      </p:sp>
    </p:spTree>
    <p:extLst>
      <p:ext uri="{BB962C8B-B14F-4D97-AF65-F5344CB8AC3E}">
        <p14:creationId xmlns:p14="http://schemas.microsoft.com/office/powerpoint/2010/main" val="20133654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57</a:t>
            </a:fld>
            <a:endParaRPr lang="en-US"/>
          </a:p>
        </p:txBody>
      </p:sp>
    </p:spTree>
    <p:extLst>
      <p:ext uri="{BB962C8B-B14F-4D97-AF65-F5344CB8AC3E}">
        <p14:creationId xmlns:p14="http://schemas.microsoft.com/office/powerpoint/2010/main" val="12312627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58</a:t>
            </a:fld>
            <a:endParaRPr lang="en-US"/>
          </a:p>
        </p:txBody>
      </p:sp>
    </p:spTree>
    <p:extLst>
      <p:ext uri="{BB962C8B-B14F-4D97-AF65-F5344CB8AC3E}">
        <p14:creationId xmlns:p14="http://schemas.microsoft.com/office/powerpoint/2010/main" val="35095953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59</a:t>
            </a:fld>
            <a:endParaRPr lang="en-US"/>
          </a:p>
        </p:txBody>
      </p:sp>
    </p:spTree>
    <p:extLst>
      <p:ext uri="{BB962C8B-B14F-4D97-AF65-F5344CB8AC3E}">
        <p14:creationId xmlns:p14="http://schemas.microsoft.com/office/powerpoint/2010/main" val="41348154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60</a:t>
            </a:fld>
            <a:endParaRPr lang="en-US"/>
          </a:p>
        </p:txBody>
      </p:sp>
    </p:spTree>
    <p:extLst>
      <p:ext uri="{BB962C8B-B14F-4D97-AF65-F5344CB8AC3E}">
        <p14:creationId xmlns:p14="http://schemas.microsoft.com/office/powerpoint/2010/main" val="13632973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61</a:t>
            </a:fld>
            <a:endParaRPr lang="en-US"/>
          </a:p>
        </p:txBody>
      </p:sp>
    </p:spTree>
    <p:extLst>
      <p:ext uri="{BB962C8B-B14F-4D97-AF65-F5344CB8AC3E}">
        <p14:creationId xmlns:p14="http://schemas.microsoft.com/office/powerpoint/2010/main" val="30479416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62</a:t>
            </a:fld>
            <a:endParaRPr lang="en-US"/>
          </a:p>
        </p:txBody>
      </p:sp>
    </p:spTree>
    <p:extLst>
      <p:ext uri="{BB962C8B-B14F-4D97-AF65-F5344CB8AC3E}">
        <p14:creationId xmlns:p14="http://schemas.microsoft.com/office/powerpoint/2010/main" val="33648200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63</a:t>
            </a:fld>
            <a:endParaRPr lang="en-US"/>
          </a:p>
        </p:txBody>
      </p:sp>
    </p:spTree>
    <p:extLst>
      <p:ext uri="{BB962C8B-B14F-4D97-AF65-F5344CB8AC3E}">
        <p14:creationId xmlns:p14="http://schemas.microsoft.com/office/powerpoint/2010/main" val="4574960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64</a:t>
            </a:fld>
            <a:endParaRPr lang="en-US"/>
          </a:p>
        </p:txBody>
      </p:sp>
    </p:spTree>
    <p:extLst>
      <p:ext uri="{BB962C8B-B14F-4D97-AF65-F5344CB8AC3E}">
        <p14:creationId xmlns:p14="http://schemas.microsoft.com/office/powerpoint/2010/main" val="42868657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65</a:t>
            </a:fld>
            <a:endParaRPr lang="en-US"/>
          </a:p>
        </p:txBody>
      </p:sp>
    </p:spTree>
    <p:extLst>
      <p:ext uri="{BB962C8B-B14F-4D97-AF65-F5344CB8AC3E}">
        <p14:creationId xmlns:p14="http://schemas.microsoft.com/office/powerpoint/2010/main" val="10910722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66</a:t>
            </a:fld>
            <a:endParaRPr lang="en-US"/>
          </a:p>
        </p:txBody>
      </p:sp>
    </p:spTree>
    <p:extLst>
      <p:ext uri="{BB962C8B-B14F-4D97-AF65-F5344CB8AC3E}">
        <p14:creationId xmlns:p14="http://schemas.microsoft.com/office/powerpoint/2010/main" val="16360650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67</a:t>
            </a:fld>
            <a:endParaRPr lang="en-US"/>
          </a:p>
        </p:txBody>
      </p:sp>
    </p:spTree>
    <p:extLst>
      <p:ext uri="{BB962C8B-B14F-4D97-AF65-F5344CB8AC3E}">
        <p14:creationId xmlns:p14="http://schemas.microsoft.com/office/powerpoint/2010/main" val="5022591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68</a:t>
            </a:fld>
            <a:endParaRPr lang="en-US"/>
          </a:p>
        </p:txBody>
      </p:sp>
    </p:spTree>
    <p:extLst>
      <p:ext uri="{BB962C8B-B14F-4D97-AF65-F5344CB8AC3E}">
        <p14:creationId xmlns:p14="http://schemas.microsoft.com/office/powerpoint/2010/main" val="29859010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FC4212-F667-4BCB-A490-09DC1441ECB0}" type="slidenum">
              <a:rPr lang="en-US" smtClean="0"/>
              <a:t>69</a:t>
            </a:fld>
            <a:endParaRPr lang="en-US"/>
          </a:p>
        </p:txBody>
      </p:sp>
    </p:spTree>
    <p:extLst>
      <p:ext uri="{BB962C8B-B14F-4D97-AF65-F5344CB8AC3E}">
        <p14:creationId xmlns:p14="http://schemas.microsoft.com/office/powerpoint/2010/main" val="1448227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92D381-B164-41F7-BCC2-DFD8C23DF050}" type="datetimeFigureOut">
              <a:rPr lang="en-US" smtClean="0"/>
              <a:t>9/12/2016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1066917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92D381-B164-41F7-BCC2-DFD8C23DF050}" type="datetimeFigureOut">
              <a:rPr lang="en-US" smtClean="0"/>
              <a:t>9/12/2016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68584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2D381-B164-41F7-BCC2-DFD8C23DF050}" type="datetimeFigureOut">
              <a:rPr lang="en-US" smtClean="0"/>
              <a:t>9/12/2016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152179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92D381-B164-41F7-BCC2-DFD8C23DF050}" type="datetimeFigureOut">
              <a:rPr lang="en-US" smtClean="0"/>
              <a:t>9/12/2016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1059107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92D381-B164-41F7-BCC2-DFD8C23DF050}" type="datetimeFigureOut">
              <a:rPr lang="en-US" smtClean="0"/>
              <a:t>9/12/2016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2718485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92D381-B164-41F7-BCC2-DFD8C23DF050}" type="datetimeFigureOut">
              <a:rPr lang="en-US" smtClean="0"/>
              <a:t>9/12/2016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204851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2D381-B164-41F7-BCC2-DFD8C23DF050}" type="datetimeFigureOut">
              <a:rPr lang="en-US" smtClean="0"/>
              <a:t>9/12/2016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200600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2D381-B164-41F7-BCC2-DFD8C23DF050}" type="datetimeFigureOut">
              <a:rPr lang="en-US" smtClean="0"/>
              <a:t>9/12/2016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1261321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2D381-B164-41F7-BCC2-DFD8C23DF050}" type="datetimeFigureOut">
              <a:rPr lang="en-US" smtClean="0"/>
              <a:t>9/12/2016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4233315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92D381-B164-41F7-BCC2-DFD8C23DF050}" type="datetimeFigureOut">
              <a:rPr lang="en-US" smtClean="0"/>
              <a:t>9/12/2016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4015849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92D381-B164-41F7-BCC2-DFD8C23DF050}" type="datetimeFigureOut">
              <a:rPr lang="en-US" smtClean="0"/>
              <a:t>9/12/2016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42B76-D6B2-4A23-91FF-9D63A22734F8}" type="slidenum">
              <a:rPr lang="en-US" smtClean="0"/>
              <a:t>‹#›</a:t>
            </a:fld>
            <a:endParaRPr lang="en-US"/>
          </a:p>
        </p:txBody>
      </p:sp>
    </p:spTree>
    <p:extLst>
      <p:ext uri="{BB962C8B-B14F-4D97-AF65-F5344CB8AC3E}">
        <p14:creationId xmlns:p14="http://schemas.microsoft.com/office/powerpoint/2010/main" val="1820612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2D381-B164-41F7-BCC2-DFD8C23DF050}" type="datetimeFigureOut">
              <a:rPr lang="en-US" smtClean="0"/>
              <a:t>9/12/2016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C42B76-D6B2-4A23-91FF-9D63A22734F8}" type="slidenum">
              <a:rPr lang="en-US" smtClean="0"/>
              <a:t>‹#›</a:t>
            </a:fld>
            <a:endParaRPr lang="en-US"/>
          </a:p>
        </p:txBody>
      </p:sp>
    </p:spTree>
    <p:extLst>
      <p:ext uri="{BB962C8B-B14F-4D97-AF65-F5344CB8AC3E}">
        <p14:creationId xmlns:p14="http://schemas.microsoft.com/office/powerpoint/2010/main" val="2365584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5.jpe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6.xml"/><Relationship Id="rId5" Type="http://schemas.openxmlformats.org/officeDocument/2006/relationships/image" Target="../media/image6.jpe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7.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8.xml"/><Relationship Id="rId5" Type="http://schemas.openxmlformats.org/officeDocument/2006/relationships/image" Target="../media/image8.jpe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3.jpe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1.xml"/><Relationship Id="rId5" Type="http://schemas.openxmlformats.org/officeDocument/2006/relationships/image" Target="../media/image14.jpeg"/><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16.jpe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13.xml"/><Relationship Id="rId5" Type="http://schemas.openxmlformats.org/officeDocument/2006/relationships/image" Target="../media/image17.jpeg"/><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14.xml"/><Relationship Id="rId5" Type="http://schemas.openxmlformats.org/officeDocument/2006/relationships/image" Target="../media/image19.jpeg"/><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15.xml"/><Relationship Id="rId5" Type="http://schemas.openxmlformats.org/officeDocument/2006/relationships/image" Target="../media/image20.jpeg"/><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16.xml"/><Relationship Id="rId5" Type="http://schemas.openxmlformats.org/officeDocument/2006/relationships/image" Target="../media/image22.jpeg"/><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23.jpeg"/><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ags" Target="../tags/tag18.xml"/><Relationship Id="rId5" Type="http://schemas.openxmlformats.org/officeDocument/2006/relationships/image" Target="../media/image25.jpeg"/><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19.xml"/><Relationship Id="rId5" Type="http://schemas.openxmlformats.org/officeDocument/2006/relationships/image" Target="../media/image24.jpeg"/><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tags" Target="../tags/tag20.xml"/><Relationship Id="rId5" Type="http://schemas.openxmlformats.org/officeDocument/2006/relationships/image" Target="../media/image27.jpeg"/><Relationship Id="rId4" Type="http://schemas.openxmlformats.org/officeDocument/2006/relationships/image" Target="../media/image1.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3.xml"/><Relationship Id="rId1" Type="http://schemas.openxmlformats.org/officeDocument/2006/relationships/tags" Target="../tags/tag21.xml"/><Relationship Id="rId5" Type="http://schemas.openxmlformats.org/officeDocument/2006/relationships/image" Target="../media/image28.jpeg"/><Relationship Id="rId4" Type="http://schemas.openxmlformats.org/officeDocument/2006/relationships/image" Target="../media/image1.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3.xml"/><Relationship Id="rId1" Type="http://schemas.openxmlformats.org/officeDocument/2006/relationships/tags" Target="../tags/tag22.xml"/><Relationship Id="rId5" Type="http://schemas.openxmlformats.org/officeDocument/2006/relationships/image" Target="../media/image29.jpeg"/><Relationship Id="rId4" Type="http://schemas.openxmlformats.org/officeDocument/2006/relationships/image" Target="../media/image1.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xml"/><Relationship Id="rId1" Type="http://schemas.openxmlformats.org/officeDocument/2006/relationships/tags" Target="../tags/tag23.xml"/><Relationship Id="rId5" Type="http://schemas.openxmlformats.org/officeDocument/2006/relationships/image" Target="../media/image30.jpeg"/><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xml"/><Relationship Id="rId1" Type="http://schemas.openxmlformats.org/officeDocument/2006/relationships/tags" Target="../tags/tag24.xml"/><Relationship Id="rId5" Type="http://schemas.openxmlformats.org/officeDocument/2006/relationships/image" Target="../media/image31.jpeg"/><Relationship Id="rId4" Type="http://schemas.openxmlformats.org/officeDocument/2006/relationships/image" Target="../media/image1.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xml"/><Relationship Id="rId1" Type="http://schemas.openxmlformats.org/officeDocument/2006/relationships/tags" Target="../tags/tag25.xml"/><Relationship Id="rId5" Type="http://schemas.openxmlformats.org/officeDocument/2006/relationships/image" Target="../media/image32.jpeg"/><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3.xml"/><Relationship Id="rId1" Type="http://schemas.openxmlformats.org/officeDocument/2006/relationships/tags" Target="../tags/tag26.xml"/><Relationship Id="rId5" Type="http://schemas.openxmlformats.org/officeDocument/2006/relationships/image" Target="../media/image33.jpeg"/><Relationship Id="rId4" Type="http://schemas.openxmlformats.org/officeDocument/2006/relationships/image" Target="../media/image1.jpe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35.jpeg"/><Relationship Id="rId4" Type="http://schemas.openxmlformats.org/officeDocument/2006/relationships/image" Target="../media/image34.jpe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3.xml"/><Relationship Id="rId1" Type="http://schemas.openxmlformats.org/officeDocument/2006/relationships/tags" Target="../tags/tag27.xml"/><Relationship Id="rId5" Type="http://schemas.openxmlformats.org/officeDocument/2006/relationships/image" Target="../media/image37.jpeg"/><Relationship Id="rId4" Type="http://schemas.openxmlformats.org/officeDocument/2006/relationships/image" Target="../media/image1.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3.xml"/><Relationship Id="rId1" Type="http://schemas.openxmlformats.org/officeDocument/2006/relationships/tags" Target="../tags/tag28.xml"/><Relationship Id="rId5" Type="http://schemas.openxmlformats.org/officeDocument/2006/relationships/image" Target="../media/image38.jpeg"/><Relationship Id="rId4" Type="http://schemas.openxmlformats.org/officeDocument/2006/relationships/image" Target="../media/image1.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3.xml"/><Relationship Id="rId1" Type="http://schemas.openxmlformats.org/officeDocument/2006/relationships/tags" Target="../tags/tag29.xml"/><Relationship Id="rId5" Type="http://schemas.openxmlformats.org/officeDocument/2006/relationships/image" Target="../media/image39.jpeg"/><Relationship Id="rId4" Type="http://schemas.openxmlformats.org/officeDocument/2006/relationships/image" Target="../media/image1.jpe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40.jpeg"/></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3.xml"/><Relationship Id="rId1" Type="http://schemas.openxmlformats.org/officeDocument/2006/relationships/tags" Target="../tags/tag30.xml"/><Relationship Id="rId5" Type="http://schemas.openxmlformats.org/officeDocument/2006/relationships/image" Target="../media/image41.jpg"/><Relationship Id="rId4" Type="http://schemas.openxmlformats.org/officeDocument/2006/relationships/image" Target="../media/image1.jpe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3.xml"/><Relationship Id="rId1" Type="http://schemas.openxmlformats.org/officeDocument/2006/relationships/tags" Target="../tags/tag31.xml"/><Relationship Id="rId5" Type="http://schemas.openxmlformats.org/officeDocument/2006/relationships/image" Target="../media/image42.jpg"/><Relationship Id="rId4" Type="http://schemas.openxmlformats.org/officeDocument/2006/relationships/image" Target="../media/image1.jpeg"/></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44.jpeg"/></Relationships>
</file>

<file path=ppt/slides/_rels/slide6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45.jpg"/></Relationships>
</file>

<file path=ppt/slides/_rels/slide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image" Target="../media/image46.jpeg"/></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image" Target="../media/image47.jpg"/></Relationships>
</file>

<file path=ppt/slides/_rels/slide6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48.jpg"/></Relationships>
</file>

<file path=ppt/slides/_rels/slide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49.jpg"/></Relationships>
</file>

<file path=ppt/slides/_rels/slide6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389797" y="1883391"/>
            <a:ext cx="9412406" cy="2343624"/>
          </a:xfrm>
        </p:spPr>
        <p:txBody>
          <a:bodyPr>
            <a:noAutofit/>
          </a:bodyPr>
          <a:lstStyle/>
          <a:p>
            <a:r>
              <a:rPr lang="en-US" sz="8000" b="1" dirty="0" smtClean="0">
                <a:latin typeface="a song for jennifer" panose="02000000000000000000" pitchFamily="2" charset="0"/>
              </a:rPr>
              <a:t>Architectural Styles of Farmington and the Hills</a:t>
            </a:r>
            <a:endParaRPr lang="en-US" sz="8000" b="1" dirty="0">
              <a:latin typeface="a song for jennifer" panose="02000000000000000000" pitchFamily="2" charset="0"/>
            </a:endParaRPr>
          </a:p>
        </p:txBody>
      </p:sp>
      <p:sp>
        <p:nvSpPr>
          <p:cNvPr id="3" name="TextBox 2"/>
          <p:cNvSpPr txBox="1"/>
          <p:nvPr/>
        </p:nvSpPr>
        <p:spPr>
          <a:xfrm>
            <a:off x="1079501" y="5930900"/>
            <a:ext cx="10502900" cy="523220"/>
          </a:xfrm>
          <a:prstGeom prst="rect">
            <a:avLst/>
          </a:prstGeom>
          <a:noFill/>
        </p:spPr>
        <p:txBody>
          <a:bodyPr wrap="square" rtlCol="0">
            <a:spAutoFit/>
          </a:bodyPr>
          <a:lstStyle/>
          <a:p>
            <a:pPr algn="r"/>
            <a:r>
              <a:rPr lang="en-US" sz="2800" i="1" dirty="0" smtClean="0">
                <a:latin typeface="Abraham Lincoln" pitchFamily="2" charset="0"/>
                <a:ea typeface="Abraham Lincoln" pitchFamily="2" charset="0"/>
              </a:rPr>
              <a:t>Brought to you by Preservation Farmington</a:t>
            </a:r>
            <a:endParaRPr lang="en-US" sz="2800" i="1" dirty="0">
              <a:latin typeface="Abraham Lincoln" pitchFamily="2" charset="0"/>
              <a:ea typeface="Abraham Lincoln" pitchFamily="2" charset="0"/>
            </a:endParaRPr>
          </a:p>
        </p:txBody>
      </p:sp>
    </p:spTree>
    <p:custDataLst>
      <p:tags r:id="rId1"/>
    </p:custDataLst>
    <p:extLst>
      <p:ext uri="{BB962C8B-B14F-4D97-AF65-F5344CB8AC3E}">
        <p14:creationId xmlns:p14="http://schemas.microsoft.com/office/powerpoint/2010/main" val="3858767091"/>
      </p:ext>
    </p:extLst>
  </p:cSld>
  <p:clrMapOvr>
    <a:masterClrMapping/>
  </p:clrMapOvr>
  <p:transition spd="med" advTm="38561">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lstStyle/>
          <a:p>
            <a:r>
              <a:rPr lang="en-US" b="1" dirty="0" smtClean="0">
                <a:latin typeface="a song for jennifer" panose="02000000000000000000" pitchFamily="2" charset="0"/>
              </a:rPr>
              <a:t>How Styles Change</a:t>
            </a:r>
            <a:endParaRPr lang="en-US" b="1" dirty="0">
              <a:latin typeface="a song for jennifer" panose="02000000000000000000"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31850" y="1712890"/>
            <a:ext cx="10823530" cy="4832092"/>
          </a:xfrm>
          <a:prstGeom prst="rect">
            <a:avLst/>
          </a:prstGeom>
          <a:noFill/>
        </p:spPr>
        <p:txBody>
          <a:bodyPr wrap="square" rtlCol="0">
            <a:spAutoFit/>
          </a:bodyPr>
          <a:lstStyle/>
          <a:p>
            <a:r>
              <a:rPr lang="en-US" sz="2800" b="1" i="1" dirty="0" smtClean="0">
                <a:latin typeface="a song for jennifer" panose="02000000000000000000" pitchFamily="2" charset="0"/>
              </a:rPr>
              <a:t>Architectural styles are influenced by many factors, creating a continuing momentum of change. We’ll look at some of the factors now.</a:t>
            </a:r>
          </a:p>
          <a:p>
            <a:endParaRPr lang="en-US" sz="2800" b="1" i="1" dirty="0">
              <a:latin typeface="a song for jennifer" panose="02000000000000000000" pitchFamily="2" charset="0"/>
            </a:endParaRPr>
          </a:p>
          <a:p>
            <a:r>
              <a:rPr lang="en-US" sz="2800" b="1" u="sng" dirty="0" smtClean="0">
                <a:latin typeface="a song for jennifer" panose="02000000000000000000" pitchFamily="2" charset="0"/>
              </a:rPr>
              <a:t>War and Politics</a:t>
            </a:r>
          </a:p>
          <a:p>
            <a:r>
              <a:rPr lang="en-US" sz="2800" b="1" dirty="0" smtClean="0">
                <a:latin typeface="a song for jennifer" panose="02000000000000000000" pitchFamily="2" charset="0"/>
              </a:rPr>
              <a:t>The American Revolution and our newly formed democracy created a fervor around all things Greek. The Federal style took over from the Georgian style, and it emphasized Greek classicism. It featured columns, </a:t>
            </a:r>
            <a:r>
              <a:rPr lang="en-US" sz="2800" b="1" dirty="0" err="1" smtClean="0">
                <a:latin typeface="a song for jennifer" panose="02000000000000000000" pitchFamily="2" charset="0"/>
              </a:rPr>
              <a:t>palladian</a:t>
            </a:r>
            <a:r>
              <a:rPr lang="en-US" sz="2800" b="1" dirty="0" smtClean="0">
                <a:latin typeface="a song for jennifer" panose="02000000000000000000" pitchFamily="2" charset="0"/>
              </a:rPr>
              <a:t> windows and </a:t>
            </a:r>
            <a:r>
              <a:rPr lang="en-US" sz="2800" b="1" dirty="0" err="1" smtClean="0">
                <a:latin typeface="a song for jennifer" panose="02000000000000000000" pitchFamily="2" charset="0"/>
              </a:rPr>
              <a:t>pedimented</a:t>
            </a:r>
            <a:r>
              <a:rPr lang="en-US" sz="2800" b="1" dirty="0" smtClean="0">
                <a:latin typeface="a song for jennifer" panose="02000000000000000000" pitchFamily="2" charset="0"/>
              </a:rPr>
              <a:t> porticos among others. Non-residential buildings utilized the Classical Orders to a greater extent. </a:t>
            </a:r>
          </a:p>
          <a:p>
            <a:endParaRPr lang="en-US" sz="2800" b="1" dirty="0">
              <a:latin typeface="a song for jennifer" panose="02000000000000000000" pitchFamily="2" charset="0"/>
            </a:endParaRPr>
          </a:p>
          <a:p>
            <a:r>
              <a:rPr lang="en-US" sz="2800" b="1" dirty="0" smtClean="0">
                <a:latin typeface="a song for jennifer" panose="02000000000000000000" pitchFamily="2" charset="0"/>
              </a:rPr>
              <a:t>Soldiers returning from the Second World War created a need for a lot of housing built quickly with a scarcity of materials. Technologies which had been created earlier in the</a:t>
            </a:r>
            <a:endParaRPr lang="en-US" sz="2800" b="1" dirty="0">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3535765126"/>
      </p:ext>
    </p:extLst>
  </p:cSld>
  <p:clrMapOvr>
    <a:masterClrMapping/>
  </p:clrMapOvr>
  <p:transition spd="med" advTm="44967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lstStyle/>
          <a:p>
            <a:r>
              <a:rPr lang="en-US" b="1" dirty="0" smtClean="0">
                <a:latin typeface="a song for jennifer" panose="02000000000000000000" pitchFamily="2" charset="0"/>
              </a:rPr>
              <a:t>How Styles Change</a:t>
            </a:r>
            <a:endParaRPr lang="en-US" b="1" dirty="0">
              <a:latin typeface="a song for jennifer" panose="02000000000000000000"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31850" y="1712890"/>
            <a:ext cx="10823530" cy="4832092"/>
          </a:xfrm>
          <a:prstGeom prst="rect">
            <a:avLst/>
          </a:prstGeom>
          <a:noFill/>
        </p:spPr>
        <p:txBody>
          <a:bodyPr wrap="square" rtlCol="0">
            <a:spAutoFit/>
          </a:bodyPr>
          <a:lstStyle/>
          <a:p>
            <a:r>
              <a:rPr lang="en-US" sz="2800" b="1" dirty="0">
                <a:latin typeface="a song for jennifer" panose="02000000000000000000" pitchFamily="2" charset="0"/>
              </a:rPr>
              <a:t>century, but weren’t widely used, became the norm. The proliferation of the Minimal Traditional style is an example of the result</a:t>
            </a:r>
            <a:r>
              <a:rPr lang="en-US" sz="2800" b="1" dirty="0" smtClean="0">
                <a:latin typeface="a song for jennifer" panose="02000000000000000000" pitchFamily="2" charset="0"/>
              </a:rPr>
              <a:t>.</a:t>
            </a:r>
          </a:p>
          <a:p>
            <a:endParaRPr lang="en-US" sz="2800" b="1" dirty="0">
              <a:latin typeface="a song for jennifer" panose="02000000000000000000" pitchFamily="2" charset="0"/>
            </a:endParaRPr>
          </a:p>
          <a:p>
            <a:r>
              <a:rPr lang="en-US" sz="2800" b="1" u="sng" dirty="0" smtClean="0">
                <a:latin typeface="a song for jennifer" panose="02000000000000000000" pitchFamily="2" charset="0"/>
              </a:rPr>
              <a:t>Technology</a:t>
            </a:r>
          </a:p>
          <a:p>
            <a:r>
              <a:rPr lang="en-US" sz="2800" b="1" dirty="0" smtClean="0">
                <a:latin typeface="a song for jennifer" panose="02000000000000000000" pitchFamily="2" charset="0"/>
              </a:rPr>
              <a:t>From hand-forged nails to steel I-beams, construction technology plays a huge part in how styles change. Earlier styles have multi-paned windows, not because it was a design choice but because only small panes of glass could be blown. With advancements in glass manufacturing, larger panes could me and styles changed incorporating design choices. </a:t>
            </a:r>
          </a:p>
          <a:p>
            <a:endParaRPr lang="en-US" sz="2800" b="1" dirty="0">
              <a:latin typeface="a song for jennifer" panose="02000000000000000000" pitchFamily="2" charset="0"/>
            </a:endParaRPr>
          </a:p>
          <a:p>
            <a:endParaRPr lang="en-US" sz="2800" b="1" dirty="0">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4098340934"/>
      </p:ext>
    </p:extLst>
  </p:cSld>
  <p:clrMapOvr>
    <a:masterClrMapping/>
  </p:clrMapOvr>
  <p:transition spd="med" advTm="1934">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lstStyle/>
          <a:p>
            <a:r>
              <a:rPr lang="en-US" b="1" dirty="0" smtClean="0">
                <a:latin typeface="a song for jennifer" panose="02000000000000000000" pitchFamily="2" charset="0"/>
              </a:rPr>
              <a:t>How Styles Change</a:t>
            </a:r>
            <a:endParaRPr lang="en-US" b="1" dirty="0">
              <a:latin typeface="a song for jennifer" panose="02000000000000000000"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31850" y="1712890"/>
            <a:ext cx="10823530" cy="4832092"/>
          </a:xfrm>
          <a:prstGeom prst="rect">
            <a:avLst/>
          </a:prstGeom>
          <a:noFill/>
        </p:spPr>
        <p:txBody>
          <a:bodyPr wrap="square" rtlCol="0">
            <a:spAutoFit/>
          </a:bodyPr>
          <a:lstStyle/>
          <a:p>
            <a:r>
              <a:rPr lang="en-US" sz="2800" b="1" u="sng" dirty="0" smtClean="0">
                <a:latin typeface="a song for jennifer" panose="02000000000000000000" pitchFamily="2" charset="0"/>
              </a:rPr>
              <a:t>Reactions </a:t>
            </a:r>
          </a:p>
          <a:p>
            <a:r>
              <a:rPr lang="en-US" sz="2800" b="1" dirty="0" smtClean="0">
                <a:latin typeface="a song for jennifer" panose="02000000000000000000" pitchFamily="2" charset="0"/>
              </a:rPr>
              <a:t>Reactions to prior styles created changes in aesthetics. The formal classicism of the Georgian and Federal styles brought about the free interpretation of that classicism in Greek Revival and Italianate structures.  </a:t>
            </a:r>
          </a:p>
          <a:p>
            <a:endParaRPr lang="en-US" sz="2800" b="1" dirty="0">
              <a:latin typeface="a song for jennifer" panose="02000000000000000000" pitchFamily="2" charset="0"/>
            </a:endParaRPr>
          </a:p>
          <a:p>
            <a:r>
              <a:rPr lang="en-US" sz="2800" b="1" u="sng" dirty="0" smtClean="0">
                <a:latin typeface="a song for jennifer" panose="02000000000000000000" pitchFamily="2" charset="0"/>
              </a:rPr>
              <a:t>Economics</a:t>
            </a:r>
          </a:p>
          <a:p>
            <a:r>
              <a:rPr lang="en-US" sz="2800" b="1" dirty="0" smtClean="0">
                <a:latin typeface="a song for jennifer" panose="02000000000000000000" pitchFamily="2" charset="0"/>
              </a:rPr>
              <a:t>The cost of building influenced many designs as much as other factors. The Craftsman Bungalow was considered an affordable, small but attractive housing option. The Minimal Traditional style was also driven by economics, as low-cost homes were in demand for the Baby Boomer generation.</a:t>
            </a:r>
            <a:endParaRPr lang="en-US" sz="2800" b="1" dirty="0">
              <a:latin typeface="a song for jennifer" panose="02000000000000000000" pitchFamily="2" charset="0"/>
            </a:endParaRPr>
          </a:p>
          <a:p>
            <a:endParaRPr lang="en-US" sz="2800" b="1" dirty="0">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2164840797"/>
      </p:ext>
    </p:extLst>
  </p:cSld>
  <p:clrMapOvr>
    <a:masterClrMapping/>
  </p:clrMapOvr>
  <p:transition spd="med" advTm="196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280" y="0"/>
            <a:ext cx="12192000" cy="6858000"/>
          </a:xfrm>
          <a:prstGeom prst="rect">
            <a:avLst/>
          </a:prstGeom>
        </p:spPr>
      </p:pic>
      <p:sp>
        <p:nvSpPr>
          <p:cNvPr id="2" name="Title 1"/>
          <p:cNvSpPr>
            <a:spLocks noGrp="1"/>
          </p:cNvSpPr>
          <p:nvPr>
            <p:ph type="title"/>
          </p:nvPr>
        </p:nvSpPr>
        <p:spPr>
          <a:xfrm>
            <a:off x="831850" y="385905"/>
            <a:ext cx="10515600" cy="1047110"/>
          </a:xfrm>
        </p:spPr>
        <p:txBody>
          <a:bodyPr/>
          <a:lstStyle/>
          <a:p>
            <a:r>
              <a:rPr lang="en-US" b="1" dirty="0" smtClean="0">
                <a:latin typeface="a song for jennifer" panose="02000000000000000000" pitchFamily="2" charset="0"/>
              </a:rPr>
              <a:t>Greek </a:t>
            </a:r>
            <a:r>
              <a:rPr lang="en-US" b="1" dirty="0">
                <a:latin typeface="a song for jennifer" panose="02000000000000000000" pitchFamily="2" charset="0"/>
              </a:rPr>
              <a:t>Revival ca. 1825-1860</a:t>
            </a:r>
            <a:endParaRPr lang="en-US" b="1" dirty="0">
              <a:latin typeface="a song for jennifer" panose="02000000000000000000" pitchFamily="2" charset="0"/>
            </a:endParaRPr>
          </a:p>
        </p:txBody>
      </p:sp>
      <p:sp>
        <p:nvSpPr>
          <p:cNvPr id="3" name="Text Placeholder 2"/>
          <p:cNvSpPr>
            <a:spLocks noGrp="1"/>
          </p:cNvSpPr>
          <p:nvPr>
            <p:ph type="body" idx="1"/>
          </p:nvPr>
        </p:nvSpPr>
        <p:spPr>
          <a:xfrm>
            <a:off x="831850" y="1555845"/>
            <a:ext cx="4260850" cy="4681182"/>
          </a:xfrm>
        </p:spPr>
        <p:txBody>
          <a:bodyPr>
            <a:normAutofit/>
          </a:bodyPr>
          <a:lstStyle/>
          <a:p>
            <a:pPr algn="just"/>
            <a:r>
              <a:rPr lang="en-US" b="1" dirty="0" smtClean="0">
                <a:solidFill>
                  <a:schemeClr val="tx1"/>
                </a:solidFill>
                <a:latin typeface="a song for jennifer" panose="02000000000000000000" pitchFamily="2" charset="0"/>
              </a:rPr>
              <a:t>The Greek Revival style is easily recognizable and is the style most frequently found in our community’s earliest architecture.  As with the Italianate style, this less formal style was a reaction to the formal  Roman classicism of the end of the prior century . </a:t>
            </a:r>
          </a:p>
          <a:p>
            <a:pPr algn="just"/>
            <a:r>
              <a:rPr lang="en-US" b="1" dirty="0" smtClean="0">
                <a:solidFill>
                  <a:schemeClr val="tx1"/>
                </a:solidFill>
                <a:latin typeface="a song for jennifer" panose="02000000000000000000" pitchFamily="2" charset="0"/>
              </a:rPr>
              <a:t>Greek Revival homes are most often wood clad, though rare masonry examples like our </a:t>
            </a:r>
            <a:r>
              <a:rPr lang="en-US" b="1" dirty="0" err="1" smtClean="0">
                <a:solidFill>
                  <a:schemeClr val="tx1"/>
                </a:solidFill>
                <a:latin typeface="a song for jennifer" panose="02000000000000000000" pitchFamily="2" charset="0"/>
              </a:rPr>
              <a:t>Harger</a:t>
            </a:r>
            <a:r>
              <a:rPr lang="en-US" b="1" dirty="0" smtClean="0">
                <a:solidFill>
                  <a:schemeClr val="tx1"/>
                </a:solidFill>
                <a:latin typeface="a song for jennifer" panose="02000000000000000000" pitchFamily="2" charset="0"/>
              </a:rPr>
              <a:t> House can be found. </a:t>
            </a:r>
            <a:endParaRPr lang="en-US" b="1" dirty="0" smtClean="0">
              <a:solidFill>
                <a:schemeClr val="tx1"/>
              </a:solidFill>
              <a:latin typeface="a song for jennifer" panose="02000000000000000000" pitchFamily="2" charset="0"/>
            </a:endParaRPr>
          </a:p>
          <a:p>
            <a:endParaRPr lang="en-US" b="1" i="1" dirty="0" smtClean="0">
              <a:solidFill>
                <a:schemeClr val="tx1"/>
              </a:solidFill>
              <a:latin typeface="a song for jennifer" panose="02000000000000000000" pitchFamily="2" charset="0"/>
            </a:endParaRPr>
          </a:p>
          <a:p>
            <a:endParaRPr lang="en-US" b="1" i="1" dirty="0">
              <a:solidFill>
                <a:schemeClr val="tx1"/>
              </a:solidFill>
              <a:latin typeface="a song for jennifer" panose="02000000000000000000" pitchFamily="2"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3409" y="1818920"/>
            <a:ext cx="6038367" cy="3950857"/>
          </a:xfrm>
          <a:prstGeom prst="rect">
            <a:avLst/>
          </a:prstGeom>
          <a:ln w="66675" cmpd="sng">
            <a:solidFill>
              <a:schemeClr val="tx1"/>
            </a:solidFill>
          </a:ln>
        </p:spPr>
      </p:pic>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4878761"/>
      </p:ext>
    </p:extLst>
  </p:cSld>
  <p:clrMapOvr>
    <a:masterClrMapping/>
  </p:clrMapOvr>
  <p:transition spd="med" advTm="62966">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Greek Revival </a:t>
            </a:r>
            <a:r>
              <a:rPr lang="en-US" sz="5200" b="1" dirty="0" smtClean="0">
                <a:latin typeface="a song for jennifer" panose="02000000000000000000" pitchFamily="2" charset="0"/>
              </a:rPr>
              <a:t>Characteristics</a:t>
            </a:r>
            <a:endParaRPr lang="en-US" sz="5200" b="1" dirty="0">
              <a:latin typeface="a song for jennifer" panose="02000000000000000000" pitchFamily="2" charset="0"/>
            </a:endParaRPr>
          </a:p>
        </p:txBody>
      </p:sp>
      <p:sp>
        <p:nvSpPr>
          <p:cNvPr id="3" name="TextBox 2"/>
          <p:cNvSpPr txBox="1"/>
          <p:nvPr/>
        </p:nvSpPr>
        <p:spPr>
          <a:xfrm>
            <a:off x="1117600" y="1625600"/>
            <a:ext cx="10363200" cy="4524315"/>
          </a:xfrm>
          <a:prstGeom prst="rect">
            <a:avLst/>
          </a:prstGeom>
          <a:noFill/>
        </p:spPr>
        <p:txBody>
          <a:bodyPr wrap="square" rtlCol="0">
            <a:spAutoFit/>
          </a:bodyPr>
          <a:lstStyle/>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Eave returns </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Doors can be single or paired</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Doors are usually one, two or four paneled</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Door surrounds often have sidelights and/or transoms</a:t>
            </a:r>
          </a:p>
          <a:p>
            <a:pPr marL="285750" indent="-285750">
              <a:buFont typeface="Arial" panose="020B0604020202020204" pitchFamily="34" charset="0"/>
              <a:buChar char="•"/>
            </a:pPr>
            <a:r>
              <a:rPr lang="en-US" sz="3200" b="1" dirty="0" err="1" smtClean="0">
                <a:latin typeface="a song for jennifer" panose="02000000000000000000" pitchFamily="2" charset="0"/>
                <a:ea typeface="Abraham Lincoln" pitchFamily="2" charset="0"/>
              </a:rPr>
              <a:t>Pedimented</a:t>
            </a:r>
            <a:r>
              <a:rPr lang="en-US" sz="3200" b="1" dirty="0">
                <a:latin typeface="a song for jennifer" panose="02000000000000000000" pitchFamily="2" charset="0"/>
                <a:ea typeface="Abraham Lincoln" pitchFamily="2" charset="0"/>
              </a:rPr>
              <a:t> </a:t>
            </a:r>
            <a:r>
              <a:rPr lang="en-US" sz="3200" b="1" dirty="0" smtClean="0">
                <a:latin typeface="a song for jennifer" panose="02000000000000000000" pitchFamily="2" charset="0"/>
                <a:ea typeface="Abraham Lincoln" pitchFamily="2" charset="0"/>
              </a:rPr>
              <a:t>or simple entablatures over doors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Columns and pilasters are found in door surrounds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Windows are usually six-over-six light</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Partial porches on gable front and wing </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Wood cladding is most common</a:t>
            </a:r>
            <a:endParaRPr lang="en-US" sz="3600" dirty="0">
              <a:latin typeface="Abraham Lincoln" pitchFamily="2" charset="0"/>
              <a:ea typeface="Abraham Lincoln" pitchFamily="2" charset="0"/>
            </a:endParaRPr>
          </a:p>
        </p:txBody>
      </p:sp>
      <p:cxnSp>
        <p:nvCxnSpPr>
          <p:cNvPr id="5" name="Straight Connector 4"/>
          <p:cNvCxnSpPr/>
          <p:nvPr/>
        </p:nvCxnSpPr>
        <p:spPr>
          <a:xfrm>
            <a:off x="831850" y="1433015"/>
            <a:ext cx="109664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907793"/>
      </p:ext>
    </p:extLst>
  </p:cSld>
  <p:clrMapOvr>
    <a:masterClrMapping/>
  </p:clrMapOvr>
  <p:transition spd="med" advTm="54438">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904" y="-11893"/>
            <a:ext cx="12192000" cy="6858000"/>
          </a:xfrm>
          <a:prstGeom prst="rect">
            <a:avLst/>
          </a:prstGeom>
        </p:spPr>
      </p:pic>
      <p:sp>
        <p:nvSpPr>
          <p:cNvPr id="2" name="Title 1"/>
          <p:cNvSpPr>
            <a:spLocks noGrp="1"/>
          </p:cNvSpPr>
          <p:nvPr>
            <p:ph type="title"/>
          </p:nvPr>
        </p:nvSpPr>
        <p:spPr>
          <a:xfrm>
            <a:off x="677080" y="917495"/>
            <a:ext cx="5199797" cy="4128449"/>
          </a:xfrm>
        </p:spPr>
        <p:txBody>
          <a:bodyPr>
            <a:normAutofit fontScale="90000"/>
          </a:bodyPr>
          <a:lstStyle/>
          <a:p>
            <a:r>
              <a:rPr lang="en-US" b="1" dirty="0" smtClean="0">
                <a:latin typeface="a song for jennifer" panose="02000000000000000000" pitchFamily="2" charset="0"/>
              </a:rPr>
              <a:t>The classic farmhouse style: </a:t>
            </a:r>
            <a:br>
              <a:rPr lang="en-US" b="1" dirty="0" smtClean="0">
                <a:latin typeface="a song for jennifer" panose="02000000000000000000" pitchFamily="2" charset="0"/>
              </a:rPr>
            </a:br>
            <a:r>
              <a:rPr lang="en-US" b="1" dirty="0" smtClean="0">
                <a:latin typeface="a song for jennifer" panose="02000000000000000000" pitchFamily="2" charset="0"/>
              </a:rPr>
              <a:t/>
            </a:r>
            <a:br>
              <a:rPr lang="en-US" b="1" dirty="0" smtClean="0">
                <a:latin typeface="a song for jennifer" panose="02000000000000000000" pitchFamily="2" charset="0"/>
              </a:rPr>
            </a:br>
            <a:r>
              <a:rPr lang="en-US" b="1" dirty="0" smtClean="0">
                <a:latin typeface="a song for jennifer" panose="02000000000000000000" pitchFamily="2" charset="0"/>
              </a:rPr>
              <a:t>Gable Front and Wing Greek Revival</a:t>
            </a:r>
            <a:endParaRPr lang="en-US" b="1" dirty="0">
              <a:latin typeface="a song for jennifer" panose="02000000000000000000"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2453" y="1"/>
            <a:ext cx="4085847" cy="3184430"/>
          </a:xfrm>
          <a:prstGeom prst="rect">
            <a:avLst/>
          </a:prstGeom>
          <a:ln w="44450">
            <a:solidFill>
              <a:schemeClr val="tx1"/>
            </a:solidFill>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2452" y="3379840"/>
            <a:ext cx="4085847" cy="3064385"/>
          </a:xfrm>
          <a:prstGeom prst="rect">
            <a:avLst/>
          </a:prstGeom>
          <a:ln w="44450">
            <a:solidFill>
              <a:schemeClr val="tx1"/>
            </a:solidFill>
          </a:ln>
        </p:spPr>
      </p:pic>
    </p:spTree>
    <p:extLst>
      <p:ext uri="{BB962C8B-B14F-4D97-AF65-F5344CB8AC3E}">
        <p14:creationId xmlns:p14="http://schemas.microsoft.com/office/powerpoint/2010/main" val="2082875606"/>
      </p:ext>
    </p:extLst>
  </p:cSld>
  <p:clrMapOvr>
    <a:masterClrMapping/>
  </p:clrMapOvr>
  <mc:AlternateContent xmlns:mc="http://schemas.openxmlformats.org/markup-compatibility/2006">
    <mc:Choice xmlns:p14="http://schemas.microsoft.com/office/powerpoint/2010/main" Requires="p14">
      <p:transition spd="slow" p14:dur="2000" advTm="59820"/>
    </mc:Choice>
    <mc:Fallback>
      <p:transition spd="slow" advTm="5982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280" y="0"/>
            <a:ext cx="12192000" cy="6858000"/>
          </a:xfrm>
          <a:prstGeom prst="rect">
            <a:avLst/>
          </a:prstGeom>
        </p:spPr>
      </p:pic>
      <p:sp>
        <p:nvSpPr>
          <p:cNvPr id="2" name="Title 1"/>
          <p:cNvSpPr>
            <a:spLocks noGrp="1"/>
          </p:cNvSpPr>
          <p:nvPr>
            <p:ph type="title"/>
          </p:nvPr>
        </p:nvSpPr>
        <p:spPr>
          <a:xfrm>
            <a:off x="928048" y="341906"/>
            <a:ext cx="10768747" cy="815098"/>
          </a:xfrm>
        </p:spPr>
        <p:txBody>
          <a:bodyPr>
            <a:normAutofit fontScale="90000"/>
          </a:bodyPr>
          <a:lstStyle/>
          <a:p>
            <a:r>
              <a:rPr lang="en-US" b="1" dirty="0" smtClean="0">
                <a:latin typeface="a song for jennifer" panose="02000000000000000000" pitchFamily="2" charset="0"/>
              </a:rPr>
              <a:t>Greek Revival – Stone Gable Front and Wing</a:t>
            </a:r>
            <a:endParaRPr lang="en-US" b="1" dirty="0">
              <a:latin typeface="a song for jennifer" panose="02000000000000000000" pitchFamily="2" charset="0"/>
            </a:endParaRPr>
          </a:p>
        </p:txBody>
      </p:sp>
      <p:sp>
        <p:nvSpPr>
          <p:cNvPr id="6" name="TextBox 5"/>
          <p:cNvSpPr txBox="1"/>
          <p:nvPr/>
        </p:nvSpPr>
        <p:spPr>
          <a:xfrm>
            <a:off x="8307459" y="1459230"/>
            <a:ext cx="3167701" cy="2862322"/>
          </a:xfrm>
          <a:prstGeom prst="rect">
            <a:avLst/>
          </a:prstGeom>
          <a:noFill/>
        </p:spPr>
        <p:txBody>
          <a:bodyPr wrap="square" rtlCol="0">
            <a:spAutoFit/>
          </a:bodyPr>
          <a:lstStyle/>
          <a:p>
            <a:r>
              <a:rPr lang="en-US" sz="3600" b="1" i="1" dirty="0" smtClean="0">
                <a:latin typeface="a song for jennifer" panose="02000000000000000000" pitchFamily="2" charset="0"/>
                <a:ea typeface="Abraham Lincoln" pitchFamily="2" charset="0"/>
              </a:rPr>
              <a:t>John Dallas </a:t>
            </a:r>
            <a:r>
              <a:rPr lang="en-US" sz="3600" b="1" i="1" dirty="0" err="1" smtClean="0">
                <a:latin typeface="a song for jennifer" panose="02000000000000000000" pitchFamily="2" charset="0"/>
                <a:ea typeface="Abraham Lincoln" pitchFamily="2" charset="0"/>
              </a:rPr>
              <a:t>Harger</a:t>
            </a:r>
            <a:r>
              <a:rPr lang="en-US" sz="3600" b="1" i="1" dirty="0" smtClean="0">
                <a:latin typeface="a song for jennifer" panose="02000000000000000000" pitchFamily="2" charset="0"/>
                <a:ea typeface="Abraham Lincoln" pitchFamily="2" charset="0"/>
              </a:rPr>
              <a:t> </a:t>
            </a:r>
            <a:r>
              <a:rPr lang="en-US" sz="3600" b="1" i="1" dirty="0" smtClean="0">
                <a:latin typeface="a song for jennifer" panose="02000000000000000000" pitchFamily="2" charset="0"/>
                <a:ea typeface="Abraham Lincoln" pitchFamily="2" charset="0"/>
              </a:rPr>
              <a:t>House, ca. 1837</a:t>
            </a:r>
          </a:p>
          <a:p>
            <a:endParaRPr lang="en-US" sz="3600" b="1" i="1" dirty="0" smtClean="0">
              <a:latin typeface="a song for jennifer" panose="02000000000000000000" pitchFamily="2" charset="0"/>
              <a:ea typeface="Abraham Lincoln" pitchFamily="2" charset="0"/>
            </a:endParaRPr>
          </a:p>
          <a:p>
            <a:r>
              <a:rPr lang="en-US" sz="3600" b="1" i="1" dirty="0" smtClean="0">
                <a:latin typeface="a song for jennifer" panose="02000000000000000000" pitchFamily="2" charset="0"/>
                <a:ea typeface="Abraham Lincoln" pitchFamily="2" charset="0"/>
              </a:rPr>
              <a:t>Twelve </a:t>
            </a:r>
            <a:r>
              <a:rPr lang="en-US" sz="3600" b="1" i="1" dirty="0" smtClean="0">
                <a:latin typeface="a song for jennifer" panose="02000000000000000000" pitchFamily="2" charset="0"/>
                <a:ea typeface="Abraham Lincoln" pitchFamily="2" charset="0"/>
              </a:rPr>
              <a:t>Mile </a:t>
            </a:r>
            <a:r>
              <a:rPr lang="en-US" sz="3600" b="1" i="1" dirty="0" smtClean="0">
                <a:latin typeface="a song for jennifer" panose="02000000000000000000" pitchFamily="2" charset="0"/>
                <a:ea typeface="Abraham Lincoln" pitchFamily="2" charset="0"/>
              </a:rPr>
              <a:t>Road Farmington </a:t>
            </a:r>
            <a:r>
              <a:rPr lang="en-US" sz="3600" b="1" i="1" dirty="0" smtClean="0">
                <a:latin typeface="a song for jennifer" panose="02000000000000000000" pitchFamily="2" charset="0"/>
                <a:ea typeface="Abraham Lincoln" pitchFamily="2" charset="0"/>
              </a:rPr>
              <a:t>Hills</a:t>
            </a:r>
            <a:endParaRPr lang="en-US" sz="3600" b="1" i="1" dirty="0">
              <a:latin typeface="a song for jennifer" panose="02000000000000000000" pitchFamily="2" charset="0"/>
              <a:ea typeface="Abraham Lincoln"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8398" y="1504555"/>
            <a:ext cx="6920552" cy="4612300"/>
          </a:xfrm>
          <a:prstGeom prst="rect">
            <a:avLst/>
          </a:prstGeom>
          <a:ln w="66675">
            <a:solidFill>
              <a:schemeClr val="tx1"/>
            </a:solidFill>
          </a:ln>
        </p:spPr>
      </p:pic>
      <p:cxnSp>
        <p:nvCxnSpPr>
          <p:cNvPr id="7" name="Straight Connector 6"/>
          <p:cNvCxnSpPr/>
          <p:nvPr/>
        </p:nvCxnSpPr>
        <p:spPr>
          <a:xfrm>
            <a:off x="928048" y="1108291"/>
            <a:ext cx="109664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349974" y="2890391"/>
            <a:ext cx="1943100"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Eave Returns</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2349974" y="4838700"/>
            <a:ext cx="2298700"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Six-over-Six Light Windows</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4698716" y="5269587"/>
            <a:ext cx="3047526"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Partial Width Porch</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2970758" y="3810705"/>
            <a:ext cx="3709442"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Simple stone sills and lintels</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506972038"/>
      </p:ext>
    </p:extLst>
  </p:cSld>
  <p:clrMapOvr>
    <a:masterClrMapping/>
  </p:clrMapOvr>
  <p:transition spd="med" advTm="35512">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Greek Revival- Gable Front and Double Wing</a:t>
            </a:r>
            <a:endParaRPr lang="en-US" sz="5200" b="1" dirty="0">
              <a:latin typeface="a song for jennifer" panose="02000000000000000000" pitchFamily="2"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63613" y="1818920"/>
            <a:ext cx="6622360" cy="4414907"/>
          </a:xfrm>
          <a:prstGeom prst="rect">
            <a:avLst/>
          </a:prstGeom>
          <a:ln w="66675">
            <a:solidFill>
              <a:schemeClr val="tx1"/>
            </a:solidFill>
          </a:ln>
        </p:spPr>
      </p:pic>
      <p:sp>
        <p:nvSpPr>
          <p:cNvPr id="6" name="TextBox 5"/>
          <p:cNvSpPr txBox="1"/>
          <p:nvPr/>
        </p:nvSpPr>
        <p:spPr>
          <a:xfrm>
            <a:off x="885291" y="1812085"/>
            <a:ext cx="3525737" cy="2862322"/>
          </a:xfrm>
          <a:prstGeom prst="rect">
            <a:avLst/>
          </a:prstGeom>
          <a:noFill/>
        </p:spPr>
        <p:txBody>
          <a:bodyPr wrap="square" rtlCol="0">
            <a:spAutoFit/>
          </a:bodyPr>
          <a:lstStyle/>
          <a:p>
            <a:pPr algn="r"/>
            <a:r>
              <a:rPr lang="en-US" sz="3600" b="1" i="1" dirty="0" smtClean="0">
                <a:latin typeface="a song for jennifer" panose="02000000000000000000" pitchFamily="2" charset="0"/>
                <a:ea typeface="Abraham Lincoln" pitchFamily="2" charset="0"/>
              </a:rPr>
              <a:t>Royal Aldrich </a:t>
            </a:r>
            <a:r>
              <a:rPr lang="en-US" sz="3600" b="1" i="1" dirty="0" smtClean="0">
                <a:latin typeface="a song for jennifer" panose="02000000000000000000" pitchFamily="2" charset="0"/>
                <a:ea typeface="Abraham Lincoln" pitchFamily="2" charset="0"/>
              </a:rPr>
              <a:t>House, ca. 1842</a:t>
            </a:r>
            <a:endParaRPr lang="en-US" sz="3600" b="1" i="1" dirty="0" smtClean="0">
              <a:latin typeface="a song for jennifer" panose="02000000000000000000" pitchFamily="2" charset="0"/>
              <a:ea typeface="Abraham Lincoln" pitchFamily="2" charset="0"/>
            </a:endParaRPr>
          </a:p>
          <a:p>
            <a:pPr algn="r"/>
            <a:endParaRPr lang="en-US" sz="3600" b="1" i="1" dirty="0" smtClean="0">
              <a:latin typeface="a song for jennifer" panose="02000000000000000000" pitchFamily="2" charset="0"/>
              <a:ea typeface="Abraham Lincoln" pitchFamily="2" charset="0"/>
            </a:endParaRPr>
          </a:p>
          <a:p>
            <a:pPr algn="r"/>
            <a:r>
              <a:rPr lang="en-US" sz="3600" b="1" i="1" dirty="0" smtClean="0">
                <a:latin typeface="a song for jennifer" panose="02000000000000000000" pitchFamily="2" charset="0"/>
                <a:ea typeface="Abraham Lincoln" pitchFamily="2" charset="0"/>
              </a:rPr>
              <a:t>Eleven </a:t>
            </a:r>
            <a:r>
              <a:rPr lang="en-US" sz="3600" b="1" i="1" dirty="0" smtClean="0">
                <a:latin typeface="a song for jennifer" panose="02000000000000000000" pitchFamily="2" charset="0"/>
                <a:ea typeface="Abraham Lincoln" pitchFamily="2" charset="0"/>
              </a:rPr>
              <a:t>Mile Road </a:t>
            </a:r>
            <a:r>
              <a:rPr lang="en-US" sz="3600" b="1" i="1" dirty="0" smtClean="0">
                <a:latin typeface="a song for jennifer" panose="02000000000000000000" pitchFamily="2" charset="0"/>
                <a:ea typeface="Abraham Lincoln" pitchFamily="2" charset="0"/>
              </a:rPr>
              <a:t> </a:t>
            </a:r>
            <a:r>
              <a:rPr lang="en-US" sz="3600" b="1" i="1" dirty="0" smtClean="0">
                <a:latin typeface="a song for jennifer" panose="02000000000000000000" pitchFamily="2" charset="0"/>
                <a:ea typeface="Abraham Lincoln" pitchFamily="2" charset="0"/>
              </a:rPr>
              <a:t>Farmington Hills</a:t>
            </a:r>
            <a:endParaRPr lang="en-US" sz="3600" b="1" i="1" dirty="0">
              <a:latin typeface="a song for jennifer" panose="02000000000000000000" pitchFamily="2" charset="0"/>
              <a:ea typeface="Abraham Lincoln" pitchFamily="2" charset="0"/>
            </a:endParaRPr>
          </a:p>
        </p:txBody>
      </p:sp>
      <p:cxnSp>
        <p:nvCxnSpPr>
          <p:cNvPr id="7" name="Straight Connector 6"/>
          <p:cNvCxnSpPr/>
          <p:nvPr/>
        </p:nvCxnSpPr>
        <p:spPr>
          <a:xfrm>
            <a:off x="831850" y="1423706"/>
            <a:ext cx="109664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030269" y="2990325"/>
            <a:ext cx="1917700"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Eave Returns</a:t>
            </a:r>
            <a:endParaRPr lang="en-US" sz="2800" b="1" dirty="0">
              <a:solidFill>
                <a:srgbClr val="C00000"/>
              </a:solidFill>
              <a:latin typeface="a song for jennifer" panose="02000000000000000000" pitchFamily="2" charset="0"/>
            </a:endParaRPr>
          </a:p>
        </p:txBody>
      </p:sp>
      <p:sp>
        <p:nvSpPr>
          <p:cNvPr id="8" name="TextBox 7"/>
          <p:cNvSpPr txBox="1"/>
          <p:nvPr/>
        </p:nvSpPr>
        <p:spPr>
          <a:xfrm>
            <a:off x="7277100" y="3883897"/>
            <a:ext cx="3022600"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Six-over-Six Windows</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5320378" y="4197354"/>
            <a:ext cx="1337481"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Corner Pilasters</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8120418" y="5029157"/>
            <a:ext cx="199086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Square Porch Columns</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7215076" y="3261857"/>
            <a:ext cx="2775085"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Classical Entablature</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243580589"/>
      </p:ext>
    </p:extLst>
  </p:cSld>
  <p:clrMapOvr>
    <a:masterClrMapping/>
  </p:clrMapOvr>
  <p:transition spd="med" advTm="56388">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21795"/>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Greek Revival- Hen and Chicks</a:t>
            </a:r>
            <a:endParaRPr lang="en-US" sz="5200" b="1" dirty="0">
              <a:latin typeface="a song for jennifer" panose="02000000000000000000" pitchFamily="2" charset="0"/>
            </a:endParaRPr>
          </a:p>
        </p:txBody>
      </p:sp>
      <p:sp>
        <p:nvSpPr>
          <p:cNvPr id="6" name="TextBox 5"/>
          <p:cNvSpPr txBox="1"/>
          <p:nvPr/>
        </p:nvSpPr>
        <p:spPr>
          <a:xfrm>
            <a:off x="831850" y="1638637"/>
            <a:ext cx="3891819" cy="2862322"/>
          </a:xfrm>
          <a:prstGeom prst="rect">
            <a:avLst/>
          </a:prstGeom>
          <a:noFill/>
        </p:spPr>
        <p:txBody>
          <a:bodyPr wrap="square" rtlCol="0">
            <a:spAutoFit/>
          </a:bodyPr>
          <a:lstStyle/>
          <a:p>
            <a:pPr algn="r"/>
            <a:r>
              <a:rPr lang="en-US" sz="3600" b="1" i="1" dirty="0" smtClean="0">
                <a:latin typeface="a song for jennifer" panose="02000000000000000000" pitchFamily="2" charset="0"/>
                <a:ea typeface="Abraham Lincoln" pitchFamily="2" charset="0"/>
              </a:rPr>
              <a:t>Silas Green House, ca. </a:t>
            </a:r>
          </a:p>
          <a:p>
            <a:pPr algn="r"/>
            <a:r>
              <a:rPr lang="en-US" sz="3600" b="1" i="1" dirty="0" smtClean="0">
                <a:latin typeface="a song for jennifer" panose="02000000000000000000" pitchFamily="2" charset="0"/>
                <a:ea typeface="Abraham Lincoln" pitchFamily="2" charset="0"/>
              </a:rPr>
              <a:t>1840</a:t>
            </a:r>
            <a:endParaRPr lang="en-US" sz="3600" b="1" i="1" dirty="0" smtClean="0">
              <a:latin typeface="a song for jennifer" panose="02000000000000000000" pitchFamily="2" charset="0"/>
              <a:ea typeface="Abraham Lincoln" pitchFamily="2" charset="0"/>
            </a:endParaRPr>
          </a:p>
          <a:p>
            <a:pPr algn="r"/>
            <a:endParaRPr lang="en-US" sz="3600" b="1" i="1" dirty="0">
              <a:latin typeface="a song for jennifer" panose="02000000000000000000" pitchFamily="2" charset="0"/>
              <a:ea typeface="Abraham Lincoln" pitchFamily="2" charset="0"/>
            </a:endParaRPr>
          </a:p>
          <a:p>
            <a:pPr algn="r"/>
            <a:r>
              <a:rPr lang="en-US" sz="3600" b="1" i="1" dirty="0" smtClean="0">
                <a:latin typeface="a song for jennifer" panose="02000000000000000000" pitchFamily="2" charset="0"/>
                <a:ea typeface="Abraham Lincoln" pitchFamily="2" charset="0"/>
              </a:rPr>
              <a:t>Ten </a:t>
            </a:r>
            <a:r>
              <a:rPr lang="en-US" sz="3600" b="1" i="1" dirty="0" smtClean="0">
                <a:latin typeface="a song for jennifer" panose="02000000000000000000" pitchFamily="2" charset="0"/>
                <a:ea typeface="Abraham Lincoln" pitchFamily="2" charset="0"/>
              </a:rPr>
              <a:t>Mile Road </a:t>
            </a:r>
            <a:endParaRPr lang="en-US" sz="3600" b="1" i="1" dirty="0" smtClean="0">
              <a:latin typeface="a song for jennifer" panose="02000000000000000000" pitchFamily="2" charset="0"/>
              <a:ea typeface="Abraham Lincoln" pitchFamily="2" charset="0"/>
            </a:endParaRPr>
          </a:p>
          <a:p>
            <a:pPr algn="r"/>
            <a:r>
              <a:rPr lang="en-US" sz="3600" b="1" i="1" dirty="0" smtClean="0">
                <a:latin typeface="a song for jennifer" panose="02000000000000000000" pitchFamily="2" charset="0"/>
                <a:ea typeface="Abraham Lincoln" pitchFamily="2" charset="0"/>
              </a:rPr>
              <a:t>Farmington </a:t>
            </a:r>
            <a:r>
              <a:rPr lang="en-US" sz="3600" b="1" i="1" dirty="0" smtClean="0">
                <a:latin typeface="a song for jennifer" panose="02000000000000000000" pitchFamily="2" charset="0"/>
                <a:ea typeface="Abraham Lincoln" pitchFamily="2" charset="0"/>
              </a:rPr>
              <a:t>Hills</a:t>
            </a:r>
            <a:endParaRPr lang="en-US" sz="3600" b="1" i="1" dirty="0">
              <a:latin typeface="a song for jennifer" panose="02000000000000000000" pitchFamily="2" charset="0"/>
              <a:ea typeface="Abraham Lincoln"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2877" y="1727967"/>
            <a:ext cx="6000750" cy="3718967"/>
          </a:xfrm>
          <a:prstGeom prst="rect">
            <a:avLst/>
          </a:prstGeom>
          <a:noFill/>
          <a:ln w="66675">
            <a:solidFill>
              <a:schemeClr val="tx1"/>
            </a:solidFill>
          </a:ln>
        </p:spPr>
      </p:pic>
      <p:cxnSp>
        <p:nvCxnSpPr>
          <p:cNvPr id="8" name="Straight Arrow Connector 7"/>
          <p:cNvCxnSpPr/>
          <p:nvPr/>
        </p:nvCxnSpPr>
        <p:spPr>
          <a:xfrm flipH="1">
            <a:off x="7368156" y="2113870"/>
            <a:ext cx="668739" cy="484973"/>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965481" y="1808759"/>
            <a:ext cx="1154375"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Hen</a:t>
            </a:r>
            <a:endParaRPr lang="en-US" sz="2800" b="1" dirty="0">
              <a:solidFill>
                <a:srgbClr val="C00000"/>
              </a:solidFill>
              <a:latin typeface="a song for jennifer" panose="02000000000000000000" pitchFamily="2" charset="0"/>
            </a:endParaRPr>
          </a:p>
        </p:txBody>
      </p:sp>
      <p:cxnSp>
        <p:nvCxnSpPr>
          <p:cNvPr id="12" name="Straight Arrow Connector 11"/>
          <p:cNvCxnSpPr/>
          <p:nvPr/>
        </p:nvCxnSpPr>
        <p:spPr>
          <a:xfrm flipH="1">
            <a:off x="8754090" y="2970138"/>
            <a:ext cx="668739" cy="484973"/>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484119" y="2944593"/>
            <a:ext cx="605531" cy="552821"/>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9422829" y="2630194"/>
            <a:ext cx="1365010" cy="523220"/>
          </a:xfrm>
          <a:prstGeom prst="rect">
            <a:avLst/>
          </a:prstGeom>
          <a:noFill/>
        </p:spPr>
        <p:txBody>
          <a:bodyPr wrap="square" rtlCol="0">
            <a:spAutoFit/>
          </a:bodyPr>
          <a:lstStyle/>
          <a:p>
            <a:r>
              <a:rPr lang="en-US" sz="2800" b="1" dirty="0">
                <a:solidFill>
                  <a:srgbClr val="C00000"/>
                </a:solidFill>
                <a:latin typeface="a song for jennifer" panose="02000000000000000000" pitchFamily="2" charset="0"/>
              </a:rPr>
              <a:t>Chicks</a:t>
            </a:r>
            <a:endParaRPr lang="en-US" sz="2800" b="1" dirty="0">
              <a:solidFill>
                <a:srgbClr val="C00000"/>
              </a:solidFill>
              <a:latin typeface="a song for jennifer" panose="02000000000000000000" pitchFamily="2" charset="0"/>
            </a:endParaRPr>
          </a:p>
        </p:txBody>
      </p:sp>
      <p:sp>
        <p:nvSpPr>
          <p:cNvPr id="17" name="Rectangle 16"/>
          <p:cNvSpPr/>
          <p:nvPr/>
        </p:nvSpPr>
        <p:spPr>
          <a:xfrm>
            <a:off x="5162458" y="2480943"/>
            <a:ext cx="987771" cy="523220"/>
          </a:xfrm>
          <a:prstGeom prst="rect">
            <a:avLst/>
          </a:prstGeom>
        </p:spPr>
        <p:txBody>
          <a:bodyPr wrap="none">
            <a:spAutoFit/>
          </a:bodyPr>
          <a:lstStyle/>
          <a:p>
            <a:r>
              <a:rPr lang="en-US" sz="2800" b="1" dirty="0">
                <a:solidFill>
                  <a:srgbClr val="C00000"/>
                </a:solidFill>
                <a:latin typeface="a song for jennifer" panose="02000000000000000000" pitchFamily="2" charset="0"/>
              </a:rPr>
              <a:t>Chicks</a:t>
            </a:r>
            <a:endParaRPr lang="en-US" sz="2800" b="1" dirty="0">
              <a:solidFill>
                <a:srgbClr val="C00000"/>
              </a:solidFill>
              <a:latin typeface="a song for jennifer" panose="02000000000000000000" pitchFamily="2" charset="0"/>
            </a:endParaRPr>
          </a:p>
        </p:txBody>
      </p:sp>
      <p:cxnSp>
        <p:nvCxnSpPr>
          <p:cNvPr id="18" name="Straight Connector 1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118352854"/>
      </p:ext>
    </p:extLst>
  </p:cSld>
  <p:clrMapOvr>
    <a:masterClrMapping/>
  </p:clrMapOvr>
  <p:transition spd="med" advTm="39966">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Greek Revival- Hen and Chicks Variants</a:t>
            </a:r>
            <a:endParaRPr lang="en-US" sz="5200" b="1" dirty="0">
              <a:latin typeface="a song for jennifer" panose="02000000000000000000"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739" y="1965276"/>
            <a:ext cx="6018662" cy="4012441"/>
          </a:xfrm>
          <a:prstGeom prst="rect">
            <a:avLst/>
          </a:prstGeom>
          <a:ln w="66675">
            <a:solidFill>
              <a:schemeClr val="tx1"/>
            </a:solidFill>
          </a:ln>
        </p:spPr>
      </p:pic>
      <p:sp>
        <p:nvSpPr>
          <p:cNvPr id="5" name="TextBox 4"/>
          <p:cNvSpPr txBox="1"/>
          <p:nvPr/>
        </p:nvSpPr>
        <p:spPr>
          <a:xfrm>
            <a:off x="7025695" y="1894973"/>
            <a:ext cx="4476465" cy="2862322"/>
          </a:xfrm>
          <a:prstGeom prst="rect">
            <a:avLst/>
          </a:prstGeom>
          <a:noFill/>
        </p:spPr>
        <p:txBody>
          <a:bodyPr wrap="square" rtlCol="0">
            <a:spAutoFit/>
          </a:bodyPr>
          <a:lstStyle/>
          <a:p>
            <a:r>
              <a:rPr lang="en-US" sz="3600" b="1" i="1" dirty="0" smtClean="0">
                <a:latin typeface="a song for jennifer" panose="02000000000000000000" pitchFamily="2" charset="0"/>
              </a:rPr>
              <a:t>Eber Durham House, ca. 1845</a:t>
            </a:r>
          </a:p>
          <a:p>
            <a:endParaRPr lang="en-US" sz="3600" b="1" i="1" dirty="0">
              <a:latin typeface="a song for jennifer" panose="02000000000000000000" pitchFamily="2" charset="0"/>
            </a:endParaRPr>
          </a:p>
          <a:p>
            <a:r>
              <a:rPr lang="en-US" sz="3600" b="1" i="1" dirty="0" smtClean="0">
                <a:latin typeface="a song for jennifer" panose="02000000000000000000" pitchFamily="2" charset="0"/>
              </a:rPr>
              <a:t>Thirteen Mile Road </a:t>
            </a:r>
          </a:p>
          <a:p>
            <a:r>
              <a:rPr lang="en-US" sz="3600" b="1" i="1" dirty="0" smtClean="0">
                <a:latin typeface="a song for jennifer" panose="02000000000000000000" pitchFamily="2" charset="0"/>
              </a:rPr>
              <a:t>Farmington Hills</a:t>
            </a:r>
            <a:endParaRPr lang="en-US" sz="3600" b="1" i="1" dirty="0">
              <a:latin typeface="a song for jennifer" panose="02000000000000000000" pitchFamily="2" charset="0"/>
            </a:endParaRPr>
          </a:p>
        </p:txBody>
      </p:sp>
      <p:cxnSp>
        <p:nvCxnSpPr>
          <p:cNvPr id="6" name="Straight Connector 5"/>
          <p:cNvCxnSpPr/>
          <p:nvPr/>
        </p:nvCxnSpPr>
        <p:spPr>
          <a:xfrm>
            <a:off x="722668"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2783099" y="2449062"/>
            <a:ext cx="599956" cy="545172"/>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368979" y="3174284"/>
            <a:ext cx="557193" cy="531384"/>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383055" y="2167365"/>
            <a:ext cx="882272"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Hen</a:t>
            </a:r>
            <a:endParaRPr lang="en-US" sz="2800" b="1" dirty="0">
              <a:solidFill>
                <a:srgbClr val="C00000"/>
              </a:solidFill>
              <a:latin typeface="a song for jennifer" panose="02000000000000000000" pitchFamily="2" charset="0"/>
            </a:endParaRPr>
          </a:p>
        </p:txBody>
      </p:sp>
      <p:cxnSp>
        <p:nvCxnSpPr>
          <p:cNvPr id="13" name="Straight Arrow Connector 12"/>
          <p:cNvCxnSpPr/>
          <p:nvPr/>
        </p:nvCxnSpPr>
        <p:spPr>
          <a:xfrm flipH="1">
            <a:off x="5147742" y="3028064"/>
            <a:ext cx="599956" cy="545172"/>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31297" y="2690585"/>
            <a:ext cx="928048"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Wing</a:t>
            </a:r>
            <a:endParaRPr lang="en-US" sz="2800" b="1" dirty="0">
              <a:solidFill>
                <a:srgbClr val="C00000"/>
              </a:solidFill>
              <a:latin typeface="a song for jennifer" panose="02000000000000000000" pitchFamily="2" charset="0"/>
            </a:endParaRPr>
          </a:p>
        </p:txBody>
      </p:sp>
      <p:sp>
        <p:nvSpPr>
          <p:cNvPr id="15" name="TextBox 14"/>
          <p:cNvSpPr txBox="1"/>
          <p:nvPr/>
        </p:nvSpPr>
        <p:spPr>
          <a:xfrm>
            <a:off x="970585" y="2732624"/>
            <a:ext cx="1000867"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Chick</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3823865974"/>
      </p:ext>
    </p:extLst>
  </p:cSld>
  <p:clrMapOvr>
    <a:masterClrMapping/>
  </p:clrMapOvr>
  <p:transition spd="med" advTm="24784">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Gothic Revival ca. 1840- 1880</a:t>
            </a:r>
            <a:endParaRPr lang="en-US" sz="5200" b="1" dirty="0">
              <a:latin typeface="a song for jennifer" panose="02000000000000000000" pitchFamily="2" charset="0"/>
            </a:endParaRPr>
          </a:p>
        </p:txBody>
      </p:sp>
      <p:sp>
        <p:nvSpPr>
          <p:cNvPr id="3" name="TextBox 2"/>
          <p:cNvSpPr txBox="1"/>
          <p:nvPr/>
        </p:nvSpPr>
        <p:spPr>
          <a:xfrm>
            <a:off x="831850" y="1619115"/>
            <a:ext cx="4627255" cy="5170646"/>
          </a:xfrm>
          <a:prstGeom prst="rect">
            <a:avLst/>
          </a:prstGeom>
          <a:noFill/>
        </p:spPr>
        <p:txBody>
          <a:bodyPr wrap="square" rtlCol="0">
            <a:spAutoFit/>
          </a:bodyPr>
          <a:lstStyle/>
          <a:p>
            <a:r>
              <a:rPr lang="en-US" sz="2200" dirty="0" smtClean="0">
                <a:latin typeface="a song for jennifer" panose="02000000000000000000" pitchFamily="2" charset="0"/>
              </a:rPr>
              <a:t>Though not as popular as its contemporaries, Greek Revival and Italianate architecture, the Gothic Revival style can be found in homes, churches and less frequently, governmental buildings. Homes are usually wood clad known as Carpenter Gothic. </a:t>
            </a:r>
          </a:p>
          <a:p>
            <a:endParaRPr lang="en-US" sz="2200" dirty="0">
              <a:latin typeface="a song for jennifer" panose="02000000000000000000" pitchFamily="2" charset="0"/>
            </a:endParaRPr>
          </a:p>
          <a:p>
            <a:r>
              <a:rPr lang="en-US" sz="2200" dirty="0" smtClean="0">
                <a:latin typeface="a song for jennifer" panose="02000000000000000000" pitchFamily="2" charset="0"/>
                <a:ea typeface="Abraham Lincoln" pitchFamily="2" charset="0"/>
              </a:rPr>
              <a:t>Characterized by drip </a:t>
            </a:r>
            <a:r>
              <a:rPr lang="en-US" sz="2200" dirty="0">
                <a:latin typeface="a song for jennifer" panose="02000000000000000000" pitchFamily="2" charset="0"/>
                <a:ea typeface="Abraham Lincoln" pitchFamily="2" charset="0"/>
              </a:rPr>
              <a:t>moldings, decorative </a:t>
            </a:r>
            <a:r>
              <a:rPr lang="en-US" sz="2200" dirty="0" smtClean="0">
                <a:latin typeface="a song for jennifer" panose="02000000000000000000" pitchFamily="2" charset="0"/>
                <a:ea typeface="Abraham Lincoln" pitchFamily="2" charset="0"/>
              </a:rPr>
              <a:t>bargeboards, bay windows and steeply </a:t>
            </a:r>
            <a:r>
              <a:rPr lang="en-US" sz="2200" dirty="0">
                <a:latin typeface="a song for jennifer" panose="02000000000000000000" pitchFamily="2" charset="0"/>
                <a:ea typeface="Abraham Lincoln" pitchFamily="2" charset="0"/>
              </a:rPr>
              <a:t>pitched </a:t>
            </a:r>
            <a:r>
              <a:rPr lang="en-US" sz="2200" dirty="0" smtClean="0">
                <a:latin typeface="a song for jennifer" panose="02000000000000000000" pitchFamily="2" charset="0"/>
                <a:ea typeface="Abraham Lincoln" pitchFamily="2" charset="0"/>
              </a:rPr>
              <a:t>gable roofs, it is easily identified by the centered gable roof with the lacy trim commonly used.  Unusually, the most visible example of Gothic Revival architecture in our community is clad in stone.</a:t>
            </a:r>
            <a:endParaRPr lang="en-US" sz="2200" dirty="0">
              <a:latin typeface="a song for jennifer" panose="02000000000000000000" pitchFamily="2" charset="0"/>
              <a:ea typeface="Abraham Lincoln" pitchFamily="2" charset="0"/>
            </a:endParaRPr>
          </a:p>
          <a:p>
            <a:endParaRPr lang="en-US" sz="2200" dirty="0">
              <a:latin typeface="a song for jennifer" panose="02000000000000000000" pitchFamily="2"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86450" y="1818920"/>
            <a:ext cx="5807691" cy="3872196"/>
          </a:xfrm>
          <a:prstGeom prst="rect">
            <a:avLst/>
          </a:prstGeom>
          <a:ln w="66675">
            <a:solidFill>
              <a:schemeClr val="tx1"/>
            </a:solidFill>
          </a:ln>
        </p:spPr>
      </p:pic>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052425"/>
      </p:ext>
    </p:extLst>
  </p:cSld>
  <p:clrMapOvr>
    <a:masterClrMapping/>
  </p:clrMapOvr>
  <p:transition spd="med" advTm="102308">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Gothic Revival Characteristics</a:t>
            </a:r>
            <a:endParaRPr lang="en-US" sz="5200" b="1" dirty="0">
              <a:latin typeface="a song for jennifer" panose="02000000000000000000" pitchFamily="2" charset="0"/>
            </a:endParaRPr>
          </a:p>
        </p:txBody>
      </p:sp>
      <p:sp>
        <p:nvSpPr>
          <p:cNvPr id="3" name="TextBox 2"/>
          <p:cNvSpPr txBox="1"/>
          <p:nvPr/>
        </p:nvSpPr>
        <p:spPr>
          <a:xfrm>
            <a:off x="831850" y="1560184"/>
            <a:ext cx="9244197" cy="5016758"/>
          </a:xfrm>
          <a:prstGeom prst="rect">
            <a:avLst/>
          </a:prstGeom>
          <a:noFill/>
        </p:spPr>
        <p:txBody>
          <a:bodyPr wrap="none" rtlCol="0">
            <a:spAutoFit/>
          </a:bodyPr>
          <a:lstStyle/>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A centered gable or paired gables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Pointed arch windows and/or clusters of pointed arch windows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Bay windows, cantilevered bay windows and oriel windows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Drip molding is the most common window and door trim</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2-over-2  or 4-over-4 light window sashes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Decorative crowns on windows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Elaborate decorative bargeboard trim</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Decorative trim at roofline</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One story porches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Open cornices</a:t>
            </a: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280087"/>
      </p:ext>
    </p:extLst>
  </p:cSld>
  <p:clrMapOvr>
    <a:masterClrMapping/>
  </p:clrMapOvr>
  <p:transition spd="med" advTm="55753">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195" y="-14682"/>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Gothic Revival</a:t>
            </a:r>
            <a:endParaRPr lang="en-US" sz="5200" b="1" dirty="0">
              <a:latin typeface="a song for jennifer" panose="02000000000000000000"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7385" y="1818920"/>
            <a:ext cx="6604773" cy="4417985"/>
          </a:xfrm>
          <a:prstGeom prst="rect">
            <a:avLst/>
          </a:prstGeom>
          <a:ln w="66675">
            <a:solidFill>
              <a:schemeClr val="tx1"/>
            </a:solidFill>
          </a:ln>
        </p:spPr>
      </p:pic>
      <p:sp>
        <p:nvSpPr>
          <p:cNvPr id="5" name="TextBox 4"/>
          <p:cNvSpPr txBox="1"/>
          <p:nvPr/>
        </p:nvSpPr>
        <p:spPr>
          <a:xfrm>
            <a:off x="8025860" y="1718327"/>
            <a:ext cx="3636747" cy="2308324"/>
          </a:xfrm>
          <a:prstGeom prst="rect">
            <a:avLst/>
          </a:prstGeom>
          <a:noFill/>
        </p:spPr>
        <p:txBody>
          <a:bodyPr wrap="square" rtlCol="0">
            <a:spAutoFit/>
          </a:bodyPr>
          <a:lstStyle/>
          <a:p>
            <a:r>
              <a:rPr lang="en-US" sz="3600" b="1" i="1" dirty="0" smtClean="0">
                <a:latin typeface="a song for jennifer" panose="02000000000000000000" pitchFamily="2" charset="0"/>
                <a:ea typeface="Abraham Lincoln" pitchFamily="2" charset="0"/>
              </a:rPr>
              <a:t>Lawrence Simmons House, ca. 1861</a:t>
            </a:r>
          </a:p>
          <a:p>
            <a:r>
              <a:rPr lang="en-US" sz="3600" b="1" i="1" dirty="0" smtClean="0">
                <a:latin typeface="a song for jennifer" panose="02000000000000000000" pitchFamily="2" charset="0"/>
                <a:ea typeface="Abraham Lincoln" pitchFamily="2" charset="0"/>
              </a:rPr>
              <a:t>Twelve Mile Road</a:t>
            </a:r>
          </a:p>
          <a:p>
            <a:r>
              <a:rPr lang="en-US" sz="3600" b="1" i="1" dirty="0" smtClean="0">
                <a:latin typeface="a song for jennifer" panose="02000000000000000000" pitchFamily="2" charset="0"/>
                <a:ea typeface="Abraham Lincoln" pitchFamily="2" charset="0"/>
              </a:rPr>
              <a:t>Farmington Hills</a:t>
            </a:r>
            <a:endParaRPr lang="en-US" sz="3600" b="1" i="1" dirty="0">
              <a:latin typeface="a song for jennifer" panose="02000000000000000000" pitchFamily="2" charset="0"/>
              <a:ea typeface="Abraham Lincoln" pitchFamily="2" charset="0"/>
            </a:endParaRPr>
          </a:p>
        </p:txBody>
      </p:sp>
      <p:cxnSp>
        <p:nvCxnSpPr>
          <p:cNvPr id="7" name="Straight Connector 6"/>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486400" y="4236987"/>
            <a:ext cx="1883391" cy="523220"/>
          </a:xfrm>
          <a:prstGeom prst="rect">
            <a:avLst/>
          </a:prstGeom>
          <a:noFill/>
        </p:spPr>
        <p:txBody>
          <a:bodyPr wrap="square" rtlCol="0">
            <a:spAutoFit/>
          </a:bodyPr>
          <a:lstStyle/>
          <a:p>
            <a:r>
              <a:rPr lang="en-US" sz="2800" b="1" dirty="0">
                <a:solidFill>
                  <a:srgbClr val="C00000"/>
                </a:solidFill>
                <a:latin typeface="a song for jennifer" panose="02000000000000000000" pitchFamily="2" charset="0"/>
              </a:rPr>
              <a:t>Bay Window</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1230574" y="4111855"/>
            <a:ext cx="1883391" cy="523220"/>
          </a:xfrm>
          <a:prstGeom prst="rect">
            <a:avLst/>
          </a:prstGeom>
          <a:noFill/>
        </p:spPr>
        <p:txBody>
          <a:bodyPr wrap="square" rtlCol="0">
            <a:spAutoFit/>
          </a:bodyPr>
          <a:lstStyle/>
          <a:p>
            <a:r>
              <a:rPr lang="en-US" sz="2800" b="1" dirty="0">
                <a:solidFill>
                  <a:srgbClr val="C00000"/>
                </a:solidFill>
                <a:latin typeface="a song for jennifer" panose="02000000000000000000" pitchFamily="2" charset="0"/>
              </a:rPr>
              <a:t>Bay Window</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4791771" y="2283235"/>
            <a:ext cx="2537077"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Open Cornice with Roof Brackets</a:t>
            </a:r>
            <a:endParaRPr lang="en-US" sz="2800" b="1" dirty="0">
              <a:solidFill>
                <a:srgbClr val="C00000"/>
              </a:solidFill>
              <a:latin typeface="a song for jennifer" panose="02000000000000000000" pitchFamily="2"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5767" y="4236987"/>
            <a:ext cx="1398430" cy="2097645"/>
          </a:xfrm>
          <a:prstGeom prst="rect">
            <a:avLst/>
          </a:prstGeom>
          <a:ln w="44450">
            <a:solidFill>
              <a:schemeClr val="tx1"/>
            </a:solidFill>
          </a:ln>
        </p:spPr>
      </p:pic>
      <p:sp>
        <p:nvSpPr>
          <p:cNvPr id="12" name="TextBox 11"/>
          <p:cNvSpPr txBox="1"/>
          <p:nvPr/>
        </p:nvSpPr>
        <p:spPr>
          <a:xfrm>
            <a:off x="9284197" y="4977096"/>
            <a:ext cx="3084394"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Drip Molding</a:t>
            </a:r>
            <a:endParaRPr lang="en-US" sz="2800" b="1" dirty="0">
              <a:solidFill>
                <a:srgbClr val="C00000"/>
              </a:solidFill>
              <a:latin typeface="a song for jennifer" panose="02000000000000000000" pitchFamily="2" charset="0"/>
            </a:endParaRPr>
          </a:p>
        </p:txBody>
      </p:sp>
      <p:sp>
        <p:nvSpPr>
          <p:cNvPr id="13" name="TextBox 12"/>
          <p:cNvSpPr txBox="1"/>
          <p:nvPr/>
        </p:nvSpPr>
        <p:spPr>
          <a:xfrm>
            <a:off x="3201725" y="2326751"/>
            <a:ext cx="1853820"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Bargeboard</a:t>
            </a:r>
            <a:endParaRPr lang="en-US" sz="2800" b="1" dirty="0">
              <a:solidFill>
                <a:srgbClr val="C00000"/>
              </a:solidFill>
              <a:latin typeface="a song for jennifer" panose="02000000000000000000" pitchFamily="2" charset="0"/>
            </a:endParaRPr>
          </a:p>
        </p:txBody>
      </p:sp>
      <p:sp>
        <p:nvSpPr>
          <p:cNvPr id="14" name="TextBox 13"/>
          <p:cNvSpPr txBox="1"/>
          <p:nvPr/>
        </p:nvSpPr>
        <p:spPr>
          <a:xfrm>
            <a:off x="4599296" y="3780430"/>
            <a:ext cx="2006220"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Roof Trim</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3260287864"/>
      </p:ext>
    </p:extLst>
  </p:cSld>
  <p:clrMapOvr>
    <a:masterClrMapping/>
  </p:clrMapOvr>
  <p:transition spd="med" advTm="25902">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 calcmode="lin" valueType="num">
                                      <p:cBhvr additive="base">
                                        <p:cTn id="35"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Italianate ca. 1840-1885</a:t>
            </a:r>
            <a:endParaRPr lang="en-US" sz="5200" b="1" dirty="0">
              <a:latin typeface="a song for jennifer" panose="02000000000000000000" pitchFamily="2" charset="0"/>
            </a:endParaRPr>
          </a:p>
        </p:txBody>
      </p:sp>
      <p:sp>
        <p:nvSpPr>
          <p:cNvPr id="3" name="TextBox 2"/>
          <p:cNvSpPr txBox="1"/>
          <p:nvPr/>
        </p:nvSpPr>
        <p:spPr>
          <a:xfrm>
            <a:off x="990600" y="1727200"/>
            <a:ext cx="45719" cy="812800"/>
          </a:xfrm>
          <a:prstGeom prst="rect">
            <a:avLst/>
          </a:prstGeom>
          <a:noFill/>
        </p:spPr>
        <p:txBody>
          <a:bodyPr wrap="square" rtlCol="0">
            <a:spAutoFit/>
          </a:bodyPr>
          <a:lstStyle/>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797" y="1727200"/>
            <a:ext cx="4406261" cy="4381261"/>
          </a:xfrm>
          <a:prstGeom prst="rect">
            <a:avLst/>
          </a:prstGeom>
          <a:ln w="66675">
            <a:solidFill>
              <a:schemeClr val="tx1"/>
            </a:solidFill>
          </a:ln>
        </p:spPr>
      </p:pic>
      <p:sp>
        <p:nvSpPr>
          <p:cNvPr id="8" name="TextBox 7"/>
          <p:cNvSpPr txBox="1"/>
          <p:nvPr/>
        </p:nvSpPr>
        <p:spPr>
          <a:xfrm>
            <a:off x="831850" y="1564232"/>
            <a:ext cx="6209030" cy="5262979"/>
          </a:xfrm>
          <a:prstGeom prst="rect">
            <a:avLst/>
          </a:prstGeom>
          <a:noFill/>
        </p:spPr>
        <p:txBody>
          <a:bodyPr wrap="square" rtlCol="0">
            <a:spAutoFit/>
          </a:bodyPr>
          <a:lstStyle/>
          <a:p>
            <a:pPr algn="just"/>
            <a:r>
              <a:rPr lang="en-US" sz="2800" dirty="0" smtClean="0">
                <a:latin typeface="a song for jennifer" panose="02000000000000000000" pitchFamily="2" charset="0"/>
              </a:rPr>
              <a:t>Similar to the Greek Revival style, the Italianate style was developed England as a reaction to the more formal classical styles that were its predecessors. The informal Italianate style was made popular in the United States, however, by the pattern books of A.J. Downing beginning in the 1840s. </a:t>
            </a:r>
          </a:p>
          <a:p>
            <a:pPr algn="just"/>
            <a:endParaRPr lang="en-US" sz="2800" dirty="0" smtClean="0">
              <a:latin typeface="a song for jennifer" panose="02000000000000000000" pitchFamily="2" charset="0"/>
            </a:endParaRPr>
          </a:p>
          <a:p>
            <a:pPr algn="just"/>
            <a:r>
              <a:rPr lang="en-US" sz="2800" dirty="0" smtClean="0">
                <a:latin typeface="a song for jennifer" panose="02000000000000000000" pitchFamily="2" charset="0"/>
              </a:rPr>
              <a:t>This historic photo of the Warner Mansion, built in 1867, shows clearly the understated Italianate style prior to the extensive changes of the early twentieth century.</a:t>
            </a:r>
          </a:p>
        </p:txBody>
      </p:sp>
      <p:cxnSp>
        <p:nvCxnSpPr>
          <p:cNvPr id="9" name="Straight Connector 8"/>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5352383"/>
      </p:ext>
    </p:extLst>
  </p:cSld>
  <p:clrMapOvr>
    <a:masterClrMapping/>
  </p:clrMapOvr>
  <p:transition spd="med" advTm="86273">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Italianate Characteristics</a:t>
            </a:r>
            <a:endParaRPr lang="en-US" sz="5200" b="1" dirty="0">
              <a:latin typeface="a song for jennifer" panose="02000000000000000000" pitchFamily="2" charset="0"/>
            </a:endParaRPr>
          </a:p>
        </p:txBody>
      </p:sp>
      <p:sp>
        <p:nvSpPr>
          <p:cNvPr id="3" name="TextBox 2"/>
          <p:cNvSpPr txBox="1"/>
          <p:nvPr/>
        </p:nvSpPr>
        <p:spPr>
          <a:xfrm>
            <a:off x="831850" y="1600200"/>
            <a:ext cx="9690100" cy="5509200"/>
          </a:xfrm>
          <a:prstGeom prst="rect">
            <a:avLst/>
          </a:prstGeom>
          <a:noFill/>
        </p:spPr>
        <p:txBody>
          <a:bodyPr wrap="square" rtlCol="0">
            <a:spAutoFit/>
          </a:bodyPr>
          <a:lstStyle/>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Hipped roof</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Cupola </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Bay windows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Window trim that is different on each story, with the most elaborate trim on the first floor (as in classic Roman architecture)</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Window trim is often hooded</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Arched windows – varying from a full arch to a flattened arch</a:t>
            </a:r>
          </a:p>
          <a:p>
            <a:pPr marL="285750" indent="-285750">
              <a:buFont typeface="Arial" panose="020B0604020202020204" pitchFamily="34" charset="0"/>
              <a:buChar char="•"/>
            </a:pPr>
            <a:r>
              <a:rPr lang="en-US" sz="3200" b="1" dirty="0">
                <a:latin typeface="a song for jennifer" panose="02000000000000000000" pitchFamily="2" charset="0"/>
                <a:ea typeface="Abraham Lincoln" pitchFamily="2" charset="0"/>
              </a:rPr>
              <a:t>Window groupings</a:t>
            </a:r>
          </a:p>
          <a:p>
            <a:pPr marL="285750" indent="-285750">
              <a:buFont typeface="Arial" panose="020B0604020202020204" pitchFamily="34" charset="0"/>
              <a:buChar char="•"/>
            </a:pPr>
            <a:r>
              <a:rPr lang="en-US" sz="3200" b="1" dirty="0">
                <a:latin typeface="a song for jennifer" panose="02000000000000000000" pitchFamily="2" charset="0"/>
                <a:ea typeface="Abraham Lincoln" pitchFamily="2" charset="0"/>
              </a:rPr>
              <a:t>Two-over-two </a:t>
            </a:r>
            <a:r>
              <a:rPr lang="en-US" sz="3200" b="1" dirty="0" smtClean="0">
                <a:latin typeface="a song for jennifer" panose="02000000000000000000" pitchFamily="2" charset="0"/>
                <a:ea typeface="Abraham Lincoln" pitchFamily="2" charset="0"/>
              </a:rPr>
              <a:t>light sashes</a:t>
            </a:r>
            <a:endParaRPr lang="en-US" sz="3200" b="1" dirty="0">
              <a:latin typeface="a song for jennifer" panose="02000000000000000000" pitchFamily="2" charset="0"/>
              <a:ea typeface="Abraham Lincoln" pitchFamily="2" charset="0"/>
            </a:endParaRPr>
          </a:p>
          <a:p>
            <a:endParaRPr lang="en-US" sz="3200" b="1" dirty="0" smtClean="0">
              <a:latin typeface="a song for jennifer" panose="02000000000000000000" pitchFamily="2" charset="0"/>
              <a:ea typeface="Abraham Lincoln" pitchFamily="2" charset="0"/>
            </a:endParaRPr>
          </a:p>
          <a:p>
            <a:pPr marL="285750" indent="-285750">
              <a:buFont typeface="Arial" panose="020B0604020202020204" pitchFamily="34" charset="0"/>
              <a:buChar char="•"/>
            </a:pPr>
            <a:endParaRPr lang="en-US" sz="3200" b="1" dirty="0">
              <a:latin typeface="a song for jennifer" panose="02000000000000000000" pitchFamily="2" charset="0"/>
              <a:ea typeface="Abraham Lincoln" pitchFamily="2" charset="0"/>
            </a:endParaRPr>
          </a:p>
        </p:txBody>
      </p:sp>
      <p:cxnSp>
        <p:nvCxnSpPr>
          <p:cNvPr id="5" name="Straight Connector 4"/>
          <p:cNvCxnSpPr/>
          <p:nvPr/>
        </p:nvCxnSpPr>
        <p:spPr>
          <a:xfrm>
            <a:off x="831850" y="1473959"/>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1157994"/>
      </p:ext>
    </p:extLst>
  </p:cSld>
  <p:clrMapOvr>
    <a:masterClrMapping/>
  </p:clrMapOvr>
  <p:transition spd="med" advTm="47751">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Italianate Characteristics</a:t>
            </a:r>
            <a:endParaRPr lang="en-US" sz="5200" b="1" dirty="0">
              <a:latin typeface="a song for jennifer" panose="02000000000000000000" pitchFamily="2" charset="0"/>
            </a:endParaRPr>
          </a:p>
        </p:txBody>
      </p:sp>
      <p:sp>
        <p:nvSpPr>
          <p:cNvPr id="3" name="TextBox 2"/>
          <p:cNvSpPr txBox="1"/>
          <p:nvPr/>
        </p:nvSpPr>
        <p:spPr>
          <a:xfrm>
            <a:off x="831850" y="1551151"/>
            <a:ext cx="9690100" cy="4524315"/>
          </a:xfrm>
          <a:prstGeom prst="rect">
            <a:avLst/>
          </a:prstGeom>
          <a:noFill/>
        </p:spPr>
        <p:txBody>
          <a:bodyPr wrap="square" rtlCol="0">
            <a:spAutoFit/>
          </a:bodyPr>
          <a:lstStyle/>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Quoins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Porches- entry, partial and full-width</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Bracketed cornices</a:t>
            </a:r>
          </a:p>
          <a:p>
            <a:pPr marL="285750" indent="-285750">
              <a:buFont typeface="Arial" panose="020B0604020202020204" pitchFamily="34" charset="0"/>
              <a:buChar char="•"/>
            </a:pPr>
            <a:r>
              <a:rPr lang="en-US" sz="3200" b="1" dirty="0" err="1" smtClean="0">
                <a:latin typeface="a song for jennifer" panose="02000000000000000000" pitchFamily="2" charset="0"/>
                <a:ea typeface="Abraham Lincoln" pitchFamily="2" charset="0"/>
              </a:rPr>
              <a:t>Dentilated</a:t>
            </a:r>
            <a:r>
              <a:rPr lang="en-US" sz="3200" b="1" dirty="0" smtClean="0">
                <a:latin typeface="a song for jennifer" panose="02000000000000000000" pitchFamily="2" charset="0"/>
                <a:ea typeface="Abraham Lincoln" pitchFamily="2" charset="0"/>
              </a:rPr>
              <a:t> cornices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Symmetry and asymmetry are both common</a:t>
            </a:r>
          </a:p>
          <a:p>
            <a:pPr marL="285750" indent="-285750">
              <a:buFont typeface="Arial" panose="020B0604020202020204" pitchFamily="34" charset="0"/>
              <a:buChar char="•"/>
            </a:pPr>
            <a:endParaRPr lang="en-US" sz="3200" dirty="0">
              <a:latin typeface="Abraham Lincoln" pitchFamily="2" charset="0"/>
              <a:ea typeface="Abraham Lincoln" pitchFamily="2" charset="0"/>
            </a:endParaRPr>
          </a:p>
          <a:p>
            <a:pPr marL="285750" indent="-285750">
              <a:buFont typeface="Arial" panose="020B0604020202020204" pitchFamily="34" charset="0"/>
              <a:buChar char="•"/>
            </a:pPr>
            <a:endParaRPr lang="en-US" sz="3200" dirty="0" smtClean="0">
              <a:latin typeface="Abraham Lincoln" pitchFamily="2" charset="0"/>
              <a:ea typeface="Abraham Lincoln" pitchFamily="2" charset="0"/>
            </a:endParaRPr>
          </a:p>
          <a:p>
            <a:pPr marL="285750" indent="-285750">
              <a:buFont typeface="Arial" panose="020B0604020202020204" pitchFamily="34" charset="0"/>
              <a:buChar char="•"/>
            </a:pPr>
            <a:endParaRPr lang="en-US" sz="3200" dirty="0" smtClean="0">
              <a:latin typeface="Abraham Lincoln" pitchFamily="2" charset="0"/>
              <a:ea typeface="Abraham Lincoln" pitchFamily="2" charset="0"/>
            </a:endParaRPr>
          </a:p>
          <a:p>
            <a:pPr marL="285750" indent="-285750">
              <a:buFont typeface="Arial" panose="020B0604020202020204" pitchFamily="34" charset="0"/>
              <a:buChar char="•"/>
            </a:pPr>
            <a:endParaRPr lang="en-US" sz="3200" dirty="0">
              <a:latin typeface="Abraham Lincoln" pitchFamily="2" charset="0"/>
              <a:ea typeface="Abraham Lincoln" pitchFamily="2" charset="0"/>
            </a:endParaRP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6488318"/>
      </p:ext>
    </p:extLst>
  </p:cSld>
  <p:clrMapOvr>
    <a:masterClrMapping/>
  </p:clrMapOvr>
  <p:transition spd="med" advTm="34637">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Italianate</a:t>
            </a:r>
            <a:endParaRPr lang="en-US" sz="5200" b="1" dirty="0">
              <a:latin typeface="a song for jennifer" panose="02000000000000000000"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7100" y="1580107"/>
            <a:ext cx="7696200" cy="5130800"/>
          </a:xfrm>
          <a:prstGeom prst="rect">
            <a:avLst/>
          </a:prstGeom>
          <a:ln w="66675">
            <a:solidFill>
              <a:schemeClr val="tx1"/>
            </a:solidFill>
          </a:ln>
        </p:spPr>
      </p:pic>
      <p:sp>
        <p:nvSpPr>
          <p:cNvPr id="5" name="TextBox 4"/>
          <p:cNvSpPr txBox="1"/>
          <p:nvPr/>
        </p:nvSpPr>
        <p:spPr>
          <a:xfrm>
            <a:off x="8826500" y="1634254"/>
            <a:ext cx="2832100" cy="2862322"/>
          </a:xfrm>
          <a:prstGeom prst="rect">
            <a:avLst/>
          </a:prstGeom>
          <a:noFill/>
        </p:spPr>
        <p:txBody>
          <a:bodyPr wrap="square" rtlCol="0">
            <a:spAutoFit/>
          </a:bodyPr>
          <a:lstStyle/>
          <a:p>
            <a:r>
              <a:rPr lang="en-US" sz="3600" b="1" i="1" dirty="0" smtClean="0">
                <a:latin typeface="a song for jennifer" panose="02000000000000000000" pitchFamily="2" charset="0"/>
                <a:ea typeface="Abraham Lincoln" pitchFamily="2" charset="0"/>
              </a:rPr>
              <a:t>John </a:t>
            </a:r>
            <a:r>
              <a:rPr lang="en-US" sz="3600" b="1" i="1" dirty="0" err="1" smtClean="0">
                <a:latin typeface="a song for jennifer" panose="02000000000000000000" pitchFamily="2" charset="0"/>
                <a:ea typeface="Abraham Lincoln" pitchFamily="2" charset="0"/>
              </a:rPr>
              <a:t>Pettibone</a:t>
            </a:r>
            <a:r>
              <a:rPr lang="en-US" sz="3600" b="1" i="1" dirty="0" smtClean="0">
                <a:latin typeface="a song for jennifer" panose="02000000000000000000" pitchFamily="2" charset="0"/>
                <a:ea typeface="Abraham Lincoln" pitchFamily="2" charset="0"/>
              </a:rPr>
              <a:t> House, ca. 1861  </a:t>
            </a:r>
          </a:p>
          <a:p>
            <a:endParaRPr lang="en-US" sz="3600" b="1" i="1" dirty="0">
              <a:latin typeface="a song for jennifer" panose="02000000000000000000" pitchFamily="2" charset="0"/>
              <a:ea typeface="Abraham Lincoln" pitchFamily="2" charset="0"/>
            </a:endParaRPr>
          </a:p>
          <a:p>
            <a:r>
              <a:rPr lang="en-US" sz="3600" b="1" i="1" dirty="0" smtClean="0">
                <a:latin typeface="a song for jennifer" panose="02000000000000000000" pitchFamily="2" charset="0"/>
                <a:ea typeface="Abraham Lincoln" pitchFamily="2" charset="0"/>
              </a:rPr>
              <a:t>Twelve Mile Rd</a:t>
            </a:r>
          </a:p>
          <a:p>
            <a:r>
              <a:rPr lang="en-US" sz="3600" b="1" i="1" dirty="0" smtClean="0">
                <a:latin typeface="a song for jennifer" panose="02000000000000000000" pitchFamily="2" charset="0"/>
                <a:ea typeface="Abraham Lincoln" pitchFamily="2" charset="0"/>
              </a:rPr>
              <a:t>Farmington Hills</a:t>
            </a:r>
            <a:endParaRPr lang="en-US" sz="3600" b="1" i="1" dirty="0">
              <a:latin typeface="a song for jennifer" panose="02000000000000000000" pitchFamily="2" charset="0"/>
              <a:ea typeface="Abraham Lincoln"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814816" y="2029950"/>
            <a:ext cx="2606723"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Roof Brackets</a:t>
            </a:r>
            <a:endParaRPr lang="en-US" sz="2800" b="1" dirty="0">
              <a:solidFill>
                <a:srgbClr val="C00000"/>
              </a:solidFill>
              <a:latin typeface="a song for jennifer" panose="02000000000000000000" pitchFamily="2" charset="0"/>
            </a:endParaRPr>
          </a:p>
        </p:txBody>
      </p:sp>
      <p:sp>
        <p:nvSpPr>
          <p:cNvPr id="8" name="TextBox 7"/>
          <p:cNvSpPr txBox="1"/>
          <p:nvPr/>
        </p:nvSpPr>
        <p:spPr>
          <a:xfrm>
            <a:off x="1404202" y="2685055"/>
            <a:ext cx="2674961"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Paired Windows and Window Hoods</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2506827" y="4188799"/>
            <a:ext cx="2265529"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Bay Window</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370680666"/>
      </p:ext>
    </p:extLst>
  </p:cSld>
  <p:clrMapOvr>
    <a:masterClrMapping/>
  </p:clrMapOvr>
  <p:transition spd="med" advTm="45848">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Italianate</a:t>
            </a:r>
            <a:endParaRPr lang="en-US" sz="5200" b="1" dirty="0">
              <a:latin typeface="a song for jennifer" panose="02000000000000000000" pitchFamily="2" charset="0"/>
            </a:endParaRPr>
          </a:p>
        </p:txBody>
      </p:sp>
      <p:sp>
        <p:nvSpPr>
          <p:cNvPr id="5" name="TextBox 4"/>
          <p:cNvSpPr txBox="1"/>
          <p:nvPr/>
        </p:nvSpPr>
        <p:spPr>
          <a:xfrm>
            <a:off x="8094404" y="1768799"/>
            <a:ext cx="3543300" cy="3416320"/>
          </a:xfrm>
          <a:prstGeom prst="rect">
            <a:avLst/>
          </a:prstGeom>
          <a:noFill/>
        </p:spPr>
        <p:txBody>
          <a:bodyPr wrap="square" rtlCol="0">
            <a:spAutoFit/>
          </a:bodyPr>
          <a:lstStyle/>
          <a:p>
            <a:r>
              <a:rPr lang="en-US" sz="3600" b="1" i="1" dirty="0" smtClean="0">
                <a:latin typeface="a song for jennifer" panose="02000000000000000000" pitchFamily="2" charset="0"/>
                <a:ea typeface="Abraham Lincoln" pitchFamily="2" charset="0"/>
              </a:rPr>
              <a:t>1867</a:t>
            </a:r>
          </a:p>
          <a:p>
            <a:r>
              <a:rPr lang="en-US" sz="3600" b="1" i="1" dirty="0" smtClean="0">
                <a:latin typeface="a song for jennifer" panose="02000000000000000000" pitchFamily="2" charset="0"/>
                <a:ea typeface="Abraham Lincoln" pitchFamily="2" charset="0"/>
              </a:rPr>
              <a:t>Governor Warner Mansion</a:t>
            </a:r>
          </a:p>
          <a:p>
            <a:endParaRPr lang="en-US" sz="3600" b="1" i="1" dirty="0">
              <a:latin typeface="a song for jennifer" panose="02000000000000000000" pitchFamily="2" charset="0"/>
              <a:ea typeface="Abraham Lincoln" pitchFamily="2" charset="0"/>
            </a:endParaRPr>
          </a:p>
          <a:p>
            <a:r>
              <a:rPr lang="en-US" sz="3600" b="1" i="1" dirty="0" smtClean="0">
                <a:latin typeface="a song for jennifer" panose="02000000000000000000" pitchFamily="2" charset="0"/>
                <a:ea typeface="Abraham Lincoln" pitchFamily="2" charset="0"/>
              </a:rPr>
              <a:t>Grand River Avenue Farmington</a:t>
            </a:r>
            <a:endParaRPr lang="en-US" sz="3600" b="1" i="1" dirty="0">
              <a:latin typeface="a song for jennifer" panose="02000000000000000000" pitchFamily="2" charset="0"/>
              <a:ea typeface="Abraham Lincoln" pitchFamily="2" charset="0"/>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2621" y="1772701"/>
            <a:ext cx="6729077" cy="4745612"/>
          </a:xfrm>
          <a:prstGeom prst="rect">
            <a:avLst/>
          </a:prstGeom>
          <a:ln w="66675">
            <a:solidFill>
              <a:schemeClr val="tx1"/>
            </a:solidFill>
          </a:ln>
        </p:spPr>
      </p:pic>
      <p:cxnSp>
        <p:nvCxnSpPr>
          <p:cNvPr id="7" name="Straight Connector 6"/>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04366" y="2218515"/>
            <a:ext cx="1924334"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Belvedere</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5914663" y="2769073"/>
            <a:ext cx="1937982"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Hipped Roof</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4176214" y="3405871"/>
            <a:ext cx="2475427"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Paired Windows, Window Hoods</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1840966" y="2911526"/>
            <a:ext cx="2060288"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Paired Roof Brackets</a:t>
            </a:r>
          </a:p>
          <a:p>
            <a:endParaRPr lang="en-US" sz="2800" b="1" dirty="0">
              <a:solidFill>
                <a:srgbClr val="C00000"/>
              </a:solidFill>
              <a:latin typeface="a song for jennifer" panose="02000000000000000000" pitchFamily="2" charset="0"/>
            </a:endParaRPr>
          </a:p>
        </p:txBody>
      </p:sp>
      <p:sp>
        <p:nvSpPr>
          <p:cNvPr id="12" name="TextBox 11"/>
          <p:cNvSpPr txBox="1"/>
          <p:nvPr/>
        </p:nvSpPr>
        <p:spPr>
          <a:xfrm>
            <a:off x="4039737" y="4714591"/>
            <a:ext cx="1705971"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Pilasters</a:t>
            </a:r>
          </a:p>
          <a:p>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290787073"/>
      </p:ext>
    </p:extLst>
  </p:cSld>
  <p:clrMapOvr>
    <a:masterClrMapping/>
  </p:clrMapOvr>
  <p:transition spd="med" advTm="132947">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Second Empire ca. 1855-1885</a:t>
            </a:r>
            <a:endParaRPr lang="en-US" sz="5200" b="1" dirty="0">
              <a:latin typeface="a song for jennifer" panose="02000000000000000000" pitchFamily="2" charset="0"/>
            </a:endParaRPr>
          </a:p>
        </p:txBody>
      </p:sp>
      <p:sp>
        <p:nvSpPr>
          <p:cNvPr id="3" name="TextBox 2"/>
          <p:cNvSpPr txBox="1"/>
          <p:nvPr/>
        </p:nvSpPr>
        <p:spPr>
          <a:xfrm>
            <a:off x="831850" y="1595021"/>
            <a:ext cx="4928870" cy="4401205"/>
          </a:xfrm>
          <a:prstGeom prst="rect">
            <a:avLst/>
          </a:prstGeom>
          <a:noFill/>
        </p:spPr>
        <p:txBody>
          <a:bodyPr wrap="square" rtlCol="0">
            <a:spAutoFit/>
          </a:bodyPr>
          <a:lstStyle/>
          <a:p>
            <a:pPr algn="just"/>
            <a:r>
              <a:rPr lang="en-US" sz="2800" b="1" dirty="0">
                <a:latin typeface="a song for jennifer" panose="02000000000000000000" pitchFamily="2" charset="0"/>
              </a:rPr>
              <a:t>Named for the reign of Napoleon </a:t>
            </a:r>
            <a:r>
              <a:rPr lang="en-US" sz="2800" b="1" dirty="0" smtClean="0">
                <a:latin typeface="a song for jennifer" panose="02000000000000000000" pitchFamily="2" charset="0"/>
              </a:rPr>
              <a:t>III (1852-1870), </a:t>
            </a:r>
            <a:r>
              <a:rPr lang="en-US" sz="2800" b="1" dirty="0">
                <a:latin typeface="a song for jennifer" panose="02000000000000000000" pitchFamily="2" charset="0"/>
              </a:rPr>
              <a:t>the </a:t>
            </a:r>
            <a:r>
              <a:rPr lang="en-US" sz="2800" b="1" dirty="0" smtClean="0">
                <a:latin typeface="a song for jennifer" panose="02000000000000000000" pitchFamily="2" charset="0"/>
              </a:rPr>
              <a:t>Second Empire style is rare in our community. The distinctive mansard roof was named after Francois Mansard, a 17</a:t>
            </a:r>
            <a:r>
              <a:rPr lang="en-US" sz="2800" b="1" baseline="30000" dirty="0" smtClean="0">
                <a:latin typeface="a song for jennifer" panose="02000000000000000000" pitchFamily="2" charset="0"/>
              </a:rPr>
              <a:t>th</a:t>
            </a:r>
            <a:r>
              <a:rPr lang="en-US" sz="2800" b="1" dirty="0" smtClean="0">
                <a:latin typeface="a song for jennifer" panose="02000000000000000000" pitchFamily="2" charset="0"/>
              </a:rPr>
              <a:t> century French architect. </a:t>
            </a:r>
          </a:p>
          <a:p>
            <a:pPr algn="just"/>
            <a:endParaRPr lang="en-US" sz="2800" b="1" dirty="0">
              <a:latin typeface="a song for jennifer" panose="02000000000000000000" pitchFamily="2" charset="0"/>
            </a:endParaRPr>
          </a:p>
          <a:p>
            <a:pPr algn="just"/>
            <a:r>
              <a:rPr lang="en-US" sz="2800" b="1" dirty="0" smtClean="0">
                <a:latin typeface="a song for jennifer" panose="02000000000000000000" pitchFamily="2" charset="0"/>
              </a:rPr>
              <a:t>Second Empire was considered a modern building style, emulating current French architectural aesthetics.</a:t>
            </a:r>
            <a:endParaRPr lang="en-US" sz="28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2570" y="1741876"/>
            <a:ext cx="2742749" cy="4254350"/>
          </a:xfrm>
          <a:prstGeom prst="rect">
            <a:avLst/>
          </a:prstGeom>
          <a:ln w="66675">
            <a:solidFill>
              <a:schemeClr val="tx1"/>
            </a:solidFill>
          </a:ln>
        </p:spPr>
      </p:pic>
    </p:spTree>
    <p:extLst>
      <p:ext uri="{BB962C8B-B14F-4D97-AF65-F5344CB8AC3E}">
        <p14:creationId xmlns:p14="http://schemas.microsoft.com/office/powerpoint/2010/main" val="2202165710"/>
      </p:ext>
    </p:extLst>
  </p:cSld>
  <p:clrMapOvr>
    <a:masterClrMapping/>
  </p:clrMapOvr>
  <p:transition spd="med" advTm="34364">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Second Empire Characteristics</a:t>
            </a:r>
            <a:endParaRPr lang="en-US" sz="5200" b="1" dirty="0">
              <a:latin typeface="a song for jennifer" panose="02000000000000000000" pitchFamily="2" charset="0"/>
            </a:endParaRPr>
          </a:p>
        </p:txBody>
      </p:sp>
      <p:sp>
        <p:nvSpPr>
          <p:cNvPr id="3" name="TextBox 2"/>
          <p:cNvSpPr txBox="1"/>
          <p:nvPr/>
        </p:nvSpPr>
        <p:spPr>
          <a:xfrm>
            <a:off x="1028700" y="1803400"/>
            <a:ext cx="8001000" cy="4524315"/>
          </a:xfrm>
          <a:prstGeom prst="rect">
            <a:avLst/>
          </a:prstGeom>
          <a:noFill/>
        </p:spPr>
        <p:txBody>
          <a:bodyPr wrap="square" rtlCol="0">
            <a:spAutoFit/>
          </a:bodyPr>
          <a:lstStyle/>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Mansard roof</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Segmental dormers </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Roof brackets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Paired windows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Towers or cupolas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Entry or partial porch</a:t>
            </a:r>
          </a:p>
          <a:p>
            <a:pPr marL="285750" indent="-285750">
              <a:buFont typeface="Arial" panose="020B0604020202020204" pitchFamily="34" charset="0"/>
              <a:buChar char="•"/>
            </a:pPr>
            <a:endParaRPr lang="en-US" sz="3200" dirty="0" smtClean="0">
              <a:latin typeface="Abraham Lincoln" pitchFamily="2" charset="0"/>
              <a:ea typeface="Abraham Lincoln" pitchFamily="2" charset="0"/>
            </a:endParaRPr>
          </a:p>
          <a:p>
            <a:pPr marL="285750" indent="-285750">
              <a:buFont typeface="Arial" panose="020B0604020202020204" pitchFamily="34" charset="0"/>
              <a:buChar char="•"/>
            </a:pPr>
            <a:endParaRPr lang="en-US" sz="3200" dirty="0" smtClean="0">
              <a:latin typeface="Abraham Lincoln" pitchFamily="2" charset="0"/>
              <a:ea typeface="Abraham Lincoln" pitchFamily="2" charset="0"/>
            </a:endParaRPr>
          </a:p>
          <a:p>
            <a:pPr marL="285750" indent="-285750">
              <a:buFont typeface="Arial" panose="020B0604020202020204" pitchFamily="34" charset="0"/>
              <a:buChar char="•"/>
            </a:pPr>
            <a:endParaRPr lang="en-US" sz="3200" dirty="0">
              <a:latin typeface="Abraham Lincoln" pitchFamily="2" charset="0"/>
              <a:ea typeface="Abraham Lincoln" pitchFamily="2" charset="0"/>
            </a:endParaRP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7319363"/>
      </p:ext>
    </p:extLst>
  </p:cSld>
  <p:clrMapOvr>
    <a:masterClrMapping/>
  </p:clrMapOvr>
  <p:transition spd="med" advTm="22929">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Second Empire </a:t>
            </a:r>
            <a:endParaRPr lang="en-US" sz="5200" b="1" dirty="0">
              <a:latin typeface="a song for jennifer" panose="02000000000000000000" pitchFamily="2" charset="0"/>
            </a:endParaRPr>
          </a:p>
        </p:txBody>
      </p:sp>
      <p:sp>
        <p:nvSpPr>
          <p:cNvPr id="3" name="TextBox 2"/>
          <p:cNvSpPr txBox="1"/>
          <p:nvPr/>
        </p:nvSpPr>
        <p:spPr>
          <a:xfrm>
            <a:off x="8055934" y="1729735"/>
            <a:ext cx="3227127" cy="3046988"/>
          </a:xfrm>
          <a:prstGeom prst="rect">
            <a:avLst/>
          </a:prstGeom>
          <a:noFill/>
        </p:spPr>
        <p:txBody>
          <a:bodyPr wrap="square" rtlCol="0">
            <a:spAutoFit/>
          </a:bodyPr>
          <a:lstStyle/>
          <a:p>
            <a:r>
              <a:rPr lang="en-US" sz="3200" b="1" i="1" dirty="0" smtClean="0">
                <a:latin typeface="a song for jennifer" panose="02000000000000000000" pitchFamily="2" charset="0"/>
                <a:ea typeface="Abraham Lincoln" pitchFamily="2" charset="0"/>
              </a:rPr>
              <a:t>1875</a:t>
            </a:r>
          </a:p>
          <a:p>
            <a:r>
              <a:rPr lang="en-US" sz="3200" b="1" i="1" dirty="0" smtClean="0">
                <a:latin typeface="a song for jennifer" panose="02000000000000000000" pitchFamily="2" charset="0"/>
                <a:ea typeface="Abraham Lincoln" pitchFamily="2" charset="0"/>
              </a:rPr>
              <a:t>Farmington Masonic Lodge</a:t>
            </a:r>
          </a:p>
          <a:p>
            <a:endParaRPr lang="en-US" sz="3200" b="1" i="1" dirty="0">
              <a:latin typeface="a song for jennifer" panose="02000000000000000000" pitchFamily="2" charset="0"/>
              <a:ea typeface="Abraham Lincoln" pitchFamily="2" charset="0"/>
            </a:endParaRPr>
          </a:p>
          <a:p>
            <a:r>
              <a:rPr lang="en-US" sz="3200" b="1" i="1" dirty="0" smtClean="0">
                <a:latin typeface="a song for jennifer" panose="02000000000000000000" pitchFamily="2" charset="0"/>
                <a:ea typeface="Abraham Lincoln" pitchFamily="2" charset="0"/>
              </a:rPr>
              <a:t>Grand River Avenue</a:t>
            </a:r>
          </a:p>
          <a:p>
            <a:r>
              <a:rPr lang="en-US" sz="3200" b="1" i="1" dirty="0" smtClean="0">
                <a:latin typeface="a song for jennifer" panose="02000000000000000000" pitchFamily="2" charset="0"/>
                <a:ea typeface="Abraham Lincoln" pitchFamily="2" charset="0"/>
              </a:rPr>
              <a:t>Farmington</a:t>
            </a:r>
            <a:endParaRPr lang="en-US" sz="3200" b="1" i="1" dirty="0">
              <a:latin typeface="a song for jennifer" panose="02000000000000000000" pitchFamily="2" charset="0"/>
              <a:ea typeface="Abraham Lincoln" pitchFamily="2" charset="0"/>
            </a:endParaRP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1994" y="1837208"/>
            <a:ext cx="6702806" cy="4469833"/>
          </a:xfrm>
          <a:prstGeom prst="rect">
            <a:avLst/>
          </a:prstGeom>
          <a:ln w="66675">
            <a:solidFill>
              <a:schemeClr val="tx1"/>
            </a:solidFill>
          </a:ln>
        </p:spPr>
      </p:pic>
      <p:sp>
        <p:nvSpPr>
          <p:cNvPr id="7" name="TextBox 6"/>
          <p:cNvSpPr txBox="1"/>
          <p:nvPr/>
        </p:nvSpPr>
        <p:spPr>
          <a:xfrm>
            <a:off x="2966692" y="2730009"/>
            <a:ext cx="2689155"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Mansard Roof</a:t>
            </a:r>
            <a:endParaRPr lang="en-US" sz="2800" b="1" dirty="0">
              <a:solidFill>
                <a:srgbClr val="C00000"/>
              </a:solidFill>
              <a:latin typeface="a song for jennifer" panose="02000000000000000000" pitchFamily="2" charset="0"/>
            </a:endParaRPr>
          </a:p>
        </p:txBody>
      </p:sp>
      <p:sp>
        <p:nvSpPr>
          <p:cNvPr id="8" name="TextBox 7"/>
          <p:cNvSpPr txBox="1"/>
          <p:nvPr/>
        </p:nvSpPr>
        <p:spPr>
          <a:xfrm>
            <a:off x="1823692" y="2151130"/>
            <a:ext cx="2286000"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Tower</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959867" y="3657094"/>
            <a:ext cx="241401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Arched Windows</a:t>
            </a:r>
          </a:p>
          <a:p>
            <a:endParaRPr lang="en-US" sz="2800" b="1" dirty="0">
              <a:solidFill>
                <a:srgbClr val="C00000"/>
              </a:solidFill>
              <a:latin typeface="a song for jennifer" panose="02000000000000000000" pitchFamily="2" charset="0"/>
            </a:endParaRPr>
          </a:p>
        </p:txBody>
      </p:sp>
      <p:sp>
        <p:nvSpPr>
          <p:cNvPr id="10" name="TextBox 9"/>
          <p:cNvSpPr txBox="1"/>
          <p:nvPr/>
        </p:nvSpPr>
        <p:spPr>
          <a:xfrm>
            <a:off x="2166875" y="4293936"/>
            <a:ext cx="2348484"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Entry Porch</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5211192" y="4164318"/>
            <a:ext cx="1822704"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Roof Brackets</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3418898" y="3240556"/>
            <a:ext cx="2052885"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Paired Windows</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506671799"/>
      </p:ext>
    </p:extLst>
  </p:cSld>
  <p:clrMapOvr>
    <a:masterClrMapping/>
  </p:clrMapOvr>
  <p:transition spd="med" advTm="35533">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6382" y="-17112"/>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Second Empire </a:t>
            </a:r>
            <a:endParaRPr lang="en-US" sz="5200" b="1" dirty="0">
              <a:latin typeface="a song for jennifer" panose="02000000000000000000" pitchFamily="2" charset="0"/>
            </a:endParaRPr>
          </a:p>
        </p:txBody>
      </p:sp>
      <p:sp>
        <p:nvSpPr>
          <p:cNvPr id="3" name="TextBox 2"/>
          <p:cNvSpPr txBox="1"/>
          <p:nvPr/>
        </p:nvSpPr>
        <p:spPr>
          <a:xfrm>
            <a:off x="7917885" y="1733490"/>
            <a:ext cx="3227127" cy="2062103"/>
          </a:xfrm>
          <a:prstGeom prst="rect">
            <a:avLst/>
          </a:prstGeom>
          <a:noFill/>
        </p:spPr>
        <p:txBody>
          <a:bodyPr wrap="square" rtlCol="0">
            <a:spAutoFit/>
          </a:bodyPr>
          <a:lstStyle/>
          <a:p>
            <a:r>
              <a:rPr lang="en-US" sz="3200" b="1" i="1" dirty="0" smtClean="0">
                <a:latin typeface="a song for jennifer" panose="02000000000000000000" pitchFamily="2" charset="0"/>
                <a:ea typeface="Abraham Lincoln" pitchFamily="2" charset="0"/>
              </a:rPr>
              <a:t>1890</a:t>
            </a:r>
          </a:p>
          <a:p>
            <a:endParaRPr lang="en-US" sz="3200" b="1" i="1" dirty="0" smtClean="0">
              <a:latin typeface="a song for jennifer" panose="02000000000000000000" pitchFamily="2" charset="0"/>
              <a:ea typeface="Abraham Lincoln" pitchFamily="2" charset="0"/>
            </a:endParaRPr>
          </a:p>
          <a:p>
            <a:r>
              <a:rPr lang="en-US" sz="3200" b="1" i="1" dirty="0" smtClean="0">
                <a:latin typeface="a song for jennifer" panose="02000000000000000000" pitchFamily="2" charset="0"/>
                <a:ea typeface="Abraham Lincoln" pitchFamily="2" charset="0"/>
              </a:rPr>
              <a:t>Oakland Avenue</a:t>
            </a:r>
          </a:p>
          <a:p>
            <a:r>
              <a:rPr lang="en-US" sz="3200" b="1" i="1" dirty="0" smtClean="0">
                <a:latin typeface="a song for jennifer" panose="02000000000000000000" pitchFamily="2" charset="0"/>
                <a:ea typeface="Abraham Lincoln" pitchFamily="2" charset="0"/>
              </a:rPr>
              <a:t>Farmington</a:t>
            </a:r>
            <a:endParaRPr lang="en-US" sz="3200" b="1" i="1" dirty="0">
              <a:latin typeface="a song for jennifer" panose="02000000000000000000" pitchFamily="2" charset="0"/>
              <a:ea typeface="Abraham Lincoln" pitchFamily="2" charset="0"/>
            </a:endParaRP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4730" y="1818920"/>
            <a:ext cx="6543636" cy="4362424"/>
          </a:xfrm>
          <a:prstGeom prst="rect">
            <a:avLst/>
          </a:prstGeom>
          <a:ln w="66675">
            <a:solidFill>
              <a:schemeClr val="tx1"/>
            </a:solidFill>
          </a:ln>
        </p:spPr>
      </p:pic>
      <p:sp>
        <p:nvSpPr>
          <p:cNvPr id="8" name="TextBox 7"/>
          <p:cNvSpPr txBox="1"/>
          <p:nvPr/>
        </p:nvSpPr>
        <p:spPr>
          <a:xfrm>
            <a:off x="987552" y="2133600"/>
            <a:ext cx="1847088"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Mansard Roof</a:t>
            </a:r>
          </a:p>
          <a:p>
            <a:endParaRPr lang="en-US" sz="2800" b="1" dirty="0">
              <a:solidFill>
                <a:srgbClr val="C00000"/>
              </a:solidFill>
              <a:latin typeface="a song for jennifer" panose="02000000000000000000" pitchFamily="2" charset="0"/>
            </a:endParaRPr>
          </a:p>
        </p:txBody>
      </p:sp>
      <p:sp>
        <p:nvSpPr>
          <p:cNvPr id="9" name="TextBox 8"/>
          <p:cNvSpPr txBox="1"/>
          <p:nvPr/>
        </p:nvSpPr>
        <p:spPr>
          <a:xfrm>
            <a:off x="5241422" y="4212491"/>
            <a:ext cx="2194560"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Bay Windows</a:t>
            </a:r>
          </a:p>
          <a:p>
            <a:endParaRPr lang="en-US" sz="2800" b="1" dirty="0">
              <a:solidFill>
                <a:srgbClr val="C00000"/>
              </a:solidFill>
              <a:latin typeface="a song for jennifer" panose="02000000000000000000" pitchFamily="2" charset="0"/>
            </a:endParaRPr>
          </a:p>
        </p:txBody>
      </p:sp>
      <p:sp>
        <p:nvSpPr>
          <p:cNvPr id="10" name="TextBox 9"/>
          <p:cNvSpPr txBox="1"/>
          <p:nvPr/>
        </p:nvSpPr>
        <p:spPr>
          <a:xfrm>
            <a:off x="3194159" y="2826097"/>
            <a:ext cx="131673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Dormers</a:t>
            </a:r>
          </a:p>
          <a:p>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08951706"/>
      </p:ext>
    </p:extLst>
  </p:cSld>
  <p:clrMapOvr>
    <a:masterClrMapping/>
  </p:clrMapOvr>
  <p:transition spd="med" advTm="20138">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Queen Anne ca. 1880-1910</a:t>
            </a:r>
            <a:endParaRPr lang="en-US" sz="5200" b="1" dirty="0">
              <a:latin typeface="a song for jennifer" panose="02000000000000000000" pitchFamily="2" charset="0"/>
            </a:endParaRPr>
          </a:p>
        </p:txBody>
      </p:sp>
      <p:sp>
        <p:nvSpPr>
          <p:cNvPr id="3" name="TextBox 2"/>
          <p:cNvSpPr txBox="1"/>
          <p:nvPr/>
        </p:nvSpPr>
        <p:spPr>
          <a:xfrm>
            <a:off x="831850" y="1433015"/>
            <a:ext cx="5156200" cy="4832092"/>
          </a:xfrm>
          <a:prstGeom prst="rect">
            <a:avLst/>
          </a:prstGeom>
          <a:noFill/>
        </p:spPr>
        <p:txBody>
          <a:bodyPr wrap="square" rtlCol="0">
            <a:spAutoFit/>
          </a:bodyPr>
          <a:lstStyle/>
          <a:p>
            <a:pPr algn="just"/>
            <a:r>
              <a:rPr lang="en-US" sz="2800" b="1" dirty="0" smtClean="0">
                <a:latin typeface="a song for jennifer" panose="02000000000000000000" pitchFamily="2" charset="0"/>
                <a:ea typeface="Abraham Lincoln" pitchFamily="2" charset="0"/>
              </a:rPr>
              <a:t>The name Queen Anne is a misnomer for this style, as it greatly differs from the Renaissance architecture of Queen Anne’s reign. Examples found in our community are Americanized interpretations of the masonry and half-timbered </a:t>
            </a:r>
            <a:r>
              <a:rPr lang="en-US" sz="2800" b="1" dirty="0">
                <a:latin typeface="a song for jennifer" panose="02000000000000000000" pitchFamily="2" charset="0"/>
                <a:ea typeface="Abraham Lincoln" pitchFamily="2" charset="0"/>
              </a:rPr>
              <a:t>English </a:t>
            </a:r>
            <a:r>
              <a:rPr lang="en-US" sz="2800" b="1" dirty="0" smtClean="0">
                <a:latin typeface="a song for jennifer" panose="02000000000000000000" pitchFamily="2" charset="0"/>
                <a:ea typeface="Abraham Lincoln" pitchFamily="2" charset="0"/>
              </a:rPr>
              <a:t>style</a:t>
            </a:r>
            <a:r>
              <a:rPr lang="en-US" sz="2800" b="1" dirty="0">
                <a:latin typeface="a song for jennifer" panose="02000000000000000000" pitchFamily="2" charset="0"/>
                <a:ea typeface="Abraham Lincoln" pitchFamily="2" charset="0"/>
              </a:rPr>
              <a:t>.</a:t>
            </a:r>
            <a:endParaRPr lang="en-US" sz="2800" b="1" dirty="0" smtClean="0">
              <a:latin typeface="a song for jennifer" panose="02000000000000000000" pitchFamily="2" charset="0"/>
              <a:ea typeface="Abraham Lincoln" pitchFamily="2" charset="0"/>
            </a:endParaRPr>
          </a:p>
          <a:p>
            <a:pPr algn="just"/>
            <a:endParaRPr lang="en-US" sz="2800" b="1" dirty="0" smtClean="0">
              <a:latin typeface="a song for jennifer" panose="02000000000000000000" pitchFamily="2" charset="0"/>
              <a:ea typeface="Abraham Lincoln" pitchFamily="2" charset="0"/>
            </a:endParaRPr>
          </a:p>
          <a:p>
            <a:pPr algn="just"/>
            <a:r>
              <a:rPr lang="en-US" sz="2800" b="1" dirty="0" smtClean="0">
                <a:latin typeface="a song for jennifer" panose="02000000000000000000" pitchFamily="2" charset="0"/>
                <a:ea typeface="Abraham Lincoln" pitchFamily="2" charset="0"/>
              </a:rPr>
              <a:t>A drive along Grand River in downtown Farmington will provide any visitor with numerous examples of this style.</a:t>
            </a:r>
            <a:endParaRPr lang="en-US" sz="2800" b="1" dirty="0">
              <a:latin typeface="a song for jennifer" panose="02000000000000000000" pitchFamily="2" charset="0"/>
              <a:ea typeface="Abraham Lincoln" pitchFamily="2" charset="0"/>
            </a:endParaRP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3404" y="1747732"/>
            <a:ext cx="5251292" cy="4415324"/>
          </a:xfrm>
          <a:prstGeom prst="rect">
            <a:avLst/>
          </a:prstGeom>
          <a:ln w="66675">
            <a:solidFill>
              <a:schemeClr val="tx1"/>
            </a:solidFill>
          </a:ln>
        </p:spPr>
      </p:pic>
    </p:spTree>
    <p:extLst>
      <p:ext uri="{BB962C8B-B14F-4D97-AF65-F5344CB8AC3E}">
        <p14:creationId xmlns:p14="http://schemas.microsoft.com/office/powerpoint/2010/main" val="2218455777"/>
      </p:ext>
    </p:extLst>
  </p:cSld>
  <p:clrMapOvr>
    <a:masterClrMapping/>
  </p:clrMapOvr>
  <p:transition spd="med" advTm="69939">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Queen Anne Characteristics</a:t>
            </a:r>
            <a:endParaRPr lang="en-US" sz="5200" b="1" dirty="0">
              <a:latin typeface="a song for jennifer" panose="02000000000000000000" pitchFamily="2" charset="0"/>
            </a:endParaRPr>
          </a:p>
        </p:txBody>
      </p:sp>
      <p:sp>
        <p:nvSpPr>
          <p:cNvPr id="3" name="TextBox 2"/>
          <p:cNvSpPr txBox="1"/>
          <p:nvPr/>
        </p:nvSpPr>
        <p:spPr>
          <a:xfrm>
            <a:off x="926084" y="1673860"/>
            <a:ext cx="9639300" cy="4524315"/>
          </a:xfrm>
          <a:prstGeom prst="rect">
            <a:avLst/>
          </a:prstGeom>
          <a:noFill/>
        </p:spPr>
        <p:txBody>
          <a:bodyPr wrap="square" rtlCol="0">
            <a:spAutoFit/>
          </a:bodyPr>
          <a:lstStyle/>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A variety of roof styles:</a:t>
            </a:r>
          </a:p>
          <a:p>
            <a:pPr marL="742950" lvl="1"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Hipped roof with cross gables</a:t>
            </a:r>
          </a:p>
          <a:p>
            <a:pPr marL="742950" lvl="1"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Gable roof with cross gables</a:t>
            </a:r>
          </a:p>
          <a:p>
            <a:pPr marL="742950" lvl="1"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Gable front roof </a:t>
            </a:r>
          </a:p>
          <a:p>
            <a:pPr marL="742950" lvl="1"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Gable front with tower or turret</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Decorative shingles in gable </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Bargeboard</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Full-width and wrap-around porches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Spindle work on porches</a:t>
            </a: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2175391"/>
      </p:ext>
    </p:extLst>
  </p:cSld>
  <p:clrMapOvr>
    <a:masterClrMapping/>
  </p:clrMapOvr>
  <p:transition spd="med" advTm="28443">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Queen Anne Characteristics Continued</a:t>
            </a:r>
            <a:endParaRPr lang="en-US" sz="5200" b="1" dirty="0">
              <a:latin typeface="a song for jennifer" panose="02000000000000000000" pitchFamily="2" charset="0"/>
            </a:endParaRPr>
          </a:p>
        </p:txBody>
      </p:sp>
      <p:sp>
        <p:nvSpPr>
          <p:cNvPr id="3" name="TextBox 2"/>
          <p:cNvSpPr txBox="1"/>
          <p:nvPr/>
        </p:nvSpPr>
        <p:spPr>
          <a:xfrm>
            <a:off x="944372" y="1692148"/>
            <a:ext cx="9639300" cy="3539430"/>
          </a:xfrm>
          <a:prstGeom prst="rect">
            <a:avLst/>
          </a:prstGeom>
          <a:noFill/>
        </p:spPr>
        <p:txBody>
          <a:bodyPr wrap="square" rtlCol="0">
            <a:spAutoFit/>
          </a:bodyPr>
          <a:lstStyle/>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Bay windows and cantilevered bay windows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Windows composed of a large pane of glass framed by smaller panes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Bright and varied color schemes</a:t>
            </a:r>
          </a:p>
          <a:p>
            <a:pPr marL="285750" indent="-285750">
              <a:buFont typeface="Arial" panose="020B0604020202020204" pitchFamily="34" charset="0"/>
              <a:buChar char="•"/>
            </a:pPr>
            <a:r>
              <a:rPr lang="en-US" sz="3200" b="1" dirty="0" smtClean="0">
                <a:latin typeface="a song for jennifer" panose="02000000000000000000" pitchFamily="2" charset="0"/>
                <a:ea typeface="Abraham Lincoln" pitchFamily="2" charset="0"/>
              </a:rPr>
              <a:t>Excess of ornamentation</a:t>
            </a:r>
          </a:p>
          <a:p>
            <a:pPr marL="285750" indent="-285750">
              <a:buFont typeface="Arial" panose="020B0604020202020204" pitchFamily="34" charset="0"/>
              <a:buChar char="•"/>
            </a:pPr>
            <a:endParaRPr lang="en-US" sz="3200" dirty="0" smtClean="0">
              <a:latin typeface="Abraham Lincoln" pitchFamily="2" charset="0"/>
              <a:ea typeface="Abraham Lincoln" pitchFamily="2" charset="0"/>
            </a:endParaRPr>
          </a:p>
          <a:p>
            <a:pPr marL="742950" lvl="1" indent="-285750">
              <a:buFont typeface="Arial" panose="020B0604020202020204" pitchFamily="34" charset="0"/>
              <a:buChar char="•"/>
            </a:pPr>
            <a:endParaRPr lang="en-US" sz="3200" dirty="0">
              <a:latin typeface="Abraham Lincoln" pitchFamily="2" charset="0"/>
              <a:ea typeface="Abraham Lincoln" pitchFamily="2" charset="0"/>
            </a:endParaRP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2309348"/>
      </p:ext>
    </p:extLst>
  </p:cSld>
  <p:clrMapOvr>
    <a:masterClrMapping/>
  </p:clrMapOvr>
  <p:transition spd="med" advTm="21337">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Queen Anne</a:t>
            </a:r>
            <a:endParaRPr lang="en-US" sz="5200" b="1" dirty="0">
              <a:latin typeface="a song for jennifer" panose="02000000000000000000"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1527" y="1843666"/>
            <a:ext cx="5353050" cy="4603681"/>
          </a:xfrm>
          <a:prstGeom prst="rect">
            <a:avLst/>
          </a:prstGeom>
          <a:ln w="66675">
            <a:solidFill>
              <a:schemeClr val="tx1"/>
            </a:solidFill>
          </a:ln>
        </p:spPr>
      </p:pic>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90105" y="1788812"/>
            <a:ext cx="3991958" cy="2308324"/>
          </a:xfrm>
          <a:prstGeom prst="rect">
            <a:avLst/>
          </a:prstGeom>
          <a:noFill/>
        </p:spPr>
        <p:txBody>
          <a:bodyPr wrap="square" rtlCol="0">
            <a:spAutoFit/>
          </a:bodyPr>
          <a:lstStyle/>
          <a:p>
            <a:r>
              <a:rPr lang="en-US" sz="3600" b="1" i="1" dirty="0" smtClean="0">
                <a:latin typeface="a song for jennifer" panose="02000000000000000000" pitchFamily="2" charset="0"/>
              </a:rPr>
              <a:t>1900</a:t>
            </a:r>
          </a:p>
          <a:p>
            <a:endParaRPr lang="en-US" sz="3600" b="1" i="1" dirty="0" smtClean="0">
              <a:latin typeface="a song for jennifer" panose="02000000000000000000" pitchFamily="2" charset="0"/>
            </a:endParaRPr>
          </a:p>
          <a:p>
            <a:r>
              <a:rPr lang="en-US" sz="3600" b="1" i="1" dirty="0" smtClean="0">
                <a:latin typeface="a song for jennifer" panose="02000000000000000000" pitchFamily="2" charset="0"/>
              </a:rPr>
              <a:t>Grand River Avenue </a:t>
            </a:r>
          </a:p>
          <a:p>
            <a:r>
              <a:rPr lang="en-US" sz="3600" b="1" i="1" dirty="0" smtClean="0">
                <a:latin typeface="a song for jennifer" panose="02000000000000000000" pitchFamily="2" charset="0"/>
              </a:rPr>
              <a:t>Farmington</a:t>
            </a:r>
            <a:endParaRPr lang="en-US" sz="3600" b="1" i="1" dirty="0">
              <a:latin typeface="a song for jennifer" panose="02000000000000000000" pitchFamily="2" charset="0"/>
            </a:endParaRPr>
          </a:p>
        </p:txBody>
      </p:sp>
      <p:sp>
        <p:nvSpPr>
          <p:cNvPr id="7" name="TextBox 6"/>
          <p:cNvSpPr txBox="1"/>
          <p:nvPr/>
        </p:nvSpPr>
        <p:spPr>
          <a:xfrm>
            <a:off x="3704135" y="2224205"/>
            <a:ext cx="243176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Gable Roof with Cross-Gable</a:t>
            </a:r>
            <a:endParaRPr lang="en-US" sz="2800" b="1" dirty="0">
              <a:solidFill>
                <a:srgbClr val="C00000"/>
              </a:solidFill>
              <a:latin typeface="a song for jennifer" panose="02000000000000000000" pitchFamily="2" charset="0"/>
            </a:endParaRPr>
          </a:p>
        </p:txBody>
      </p:sp>
      <p:sp>
        <p:nvSpPr>
          <p:cNvPr id="8" name="TextBox 7"/>
          <p:cNvSpPr txBox="1"/>
          <p:nvPr/>
        </p:nvSpPr>
        <p:spPr>
          <a:xfrm>
            <a:off x="2980944" y="4051083"/>
            <a:ext cx="1869744" cy="523220"/>
          </a:xfrm>
          <a:prstGeom prst="rect">
            <a:avLst/>
          </a:prstGeom>
          <a:noFill/>
        </p:spPr>
        <p:txBody>
          <a:bodyPr wrap="square" rtlCol="0">
            <a:spAutoFit/>
          </a:bodyPr>
          <a:lstStyle/>
          <a:p>
            <a:r>
              <a:rPr lang="en-US" sz="2800" b="1" dirty="0" err="1" smtClean="0">
                <a:solidFill>
                  <a:srgbClr val="C00000"/>
                </a:solidFill>
                <a:latin typeface="a song for jennifer" panose="02000000000000000000" pitchFamily="2" charset="0"/>
              </a:rPr>
              <a:t>Spindlework</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1951628" y="4363072"/>
            <a:ext cx="1924335"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Full-Width Porch</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1259409" y="2333036"/>
            <a:ext cx="2259202"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Sunburst Bargeboard with Pendant</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2078726456"/>
      </p:ext>
    </p:extLst>
  </p:cSld>
  <p:clrMapOvr>
    <a:masterClrMapping/>
  </p:clrMapOvr>
  <p:transition spd="med" advTm="46702">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7536"/>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Queen Anne</a:t>
            </a:r>
            <a:endParaRPr lang="en-US" sz="5200" b="1" dirty="0">
              <a:latin typeface="a song for jennifer" panose="02000000000000000000"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5284" y="1853639"/>
            <a:ext cx="5773605" cy="4327705"/>
          </a:xfrm>
          <a:prstGeom prst="rect">
            <a:avLst/>
          </a:prstGeom>
          <a:ln w="66675">
            <a:solidFill>
              <a:schemeClr val="tx1"/>
            </a:solidFill>
          </a:ln>
        </p:spPr>
      </p:pic>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903246" y="1852136"/>
            <a:ext cx="4059936" cy="2308324"/>
          </a:xfrm>
          <a:prstGeom prst="rect">
            <a:avLst/>
          </a:prstGeom>
          <a:noFill/>
        </p:spPr>
        <p:txBody>
          <a:bodyPr wrap="square" rtlCol="0">
            <a:spAutoFit/>
          </a:bodyPr>
          <a:lstStyle/>
          <a:p>
            <a:pPr algn="r"/>
            <a:r>
              <a:rPr lang="en-US" sz="3600" b="1" i="1" dirty="0" smtClean="0">
                <a:latin typeface="a song for jennifer" panose="02000000000000000000" pitchFamily="2" charset="0"/>
              </a:rPr>
              <a:t>1900</a:t>
            </a:r>
          </a:p>
          <a:p>
            <a:pPr algn="r"/>
            <a:endParaRPr lang="en-US" sz="3600" b="1" i="1" dirty="0">
              <a:latin typeface="a song for jennifer" panose="02000000000000000000" pitchFamily="2" charset="0"/>
            </a:endParaRPr>
          </a:p>
          <a:p>
            <a:pPr algn="r"/>
            <a:r>
              <a:rPr lang="en-US" sz="3600" b="1" i="1" dirty="0" smtClean="0">
                <a:latin typeface="a song for jennifer" panose="02000000000000000000" pitchFamily="2" charset="0"/>
              </a:rPr>
              <a:t>Grand River Avenue </a:t>
            </a:r>
          </a:p>
          <a:p>
            <a:pPr algn="r"/>
            <a:r>
              <a:rPr lang="en-US" sz="3600" b="1" i="1" dirty="0" smtClean="0">
                <a:latin typeface="a song for jennifer" panose="02000000000000000000" pitchFamily="2" charset="0"/>
              </a:rPr>
              <a:t>Farmington</a:t>
            </a:r>
            <a:endParaRPr lang="en-US" sz="3600" b="1" i="1" dirty="0">
              <a:latin typeface="a song for jennifer" panose="02000000000000000000" pitchFamily="2" charset="0"/>
            </a:endParaRPr>
          </a:p>
        </p:txBody>
      </p:sp>
      <p:sp>
        <p:nvSpPr>
          <p:cNvPr id="7" name="TextBox 6"/>
          <p:cNvSpPr txBox="1"/>
          <p:nvPr/>
        </p:nvSpPr>
        <p:spPr>
          <a:xfrm>
            <a:off x="6802547" y="4429578"/>
            <a:ext cx="2468880"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Projecting Center Bay</a:t>
            </a:r>
          </a:p>
          <a:p>
            <a:endParaRPr lang="en-US" sz="2800" b="1" dirty="0">
              <a:solidFill>
                <a:srgbClr val="C00000"/>
              </a:solidFill>
              <a:latin typeface="a song for jennifer" panose="02000000000000000000" pitchFamily="2" charset="0"/>
            </a:endParaRPr>
          </a:p>
        </p:txBody>
      </p:sp>
      <p:sp>
        <p:nvSpPr>
          <p:cNvPr id="8" name="TextBox 7"/>
          <p:cNvSpPr txBox="1"/>
          <p:nvPr/>
        </p:nvSpPr>
        <p:spPr>
          <a:xfrm>
            <a:off x="8229575" y="2260272"/>
            <a:ext cx="2326547"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Fish Scale Shingles</a:t>
            </a:r>
          </a:p>
          <a:p>
            <a:endParaRPr lang="en-US" sz="2800" b="1" dirty="0">
              <a:solidFill>
                <a:srgbClr val="C00000"/>
              </a:solidFill>
              <a:latin typeface="a song for jennifer" panose="02000000000000000000" pitchFamily="2" charset="0"/>
            </a:endParaRPr>
          </a:p>
        </p:txBody>
      </p:sp>
      <p:sp>
        <p:nvSpPr>
          <p:cNvPr id="9" name="TextBox 8"/>
          <p:cNvSpPr txBox="1"/>
          <p:nvPr/>
        </p:nvSpPr>
        <p:spPr>
          <a:xfrm>
            <a:off x="8794107" y="4220891"/>
            <a:ext cx="1813931" cy="523220"/>
          </a:xfrm>
          <a:prstGeom prst="rect">
            <a:avLst/>
          </a:prstGeom>
          <a:noFill/>
        </p:spPr>
        <p:txBody>
          <a:bodyPr wrap="square" rtlCol="0">
            <a:spAutoFit/>
          </a:bodyPr>
          <a:lstStyle/>
          <a:p>
            <a:r>
              <a:rPr lang="en-US" sz="2800" b="1" dirty="0" err="1" smtClean="0">
                <a:solidFill>
                  <a:srgbClr val="C00000"/>
                </a:solidFill>
                <a:latin typeface="a song for jennifer" panose="02000000000000000000" pitchFamily="2" charset="0"/>
              </a:rPr>
              <a:t>Spindlework</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9039820" y="3790004"/>
            <a:ext cx="1733389"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Side Porch</a:t>
            </a:r>
          </a:p>
          <a:p>
            <a:endParaRPr lang="en-US" sz="2800" b="1" dirty="0">
              <a:solidFill>
                <a:srgbClr val="C00000"/>
              </a:solidFill>
              <a:latin typeface="a song for jennifer" panose="02000000000000000000" pitchFamily="2" charset="0"/>
            </a:endParaRPr>
          </a:p>
        </p:txBody>
      </p:sp>
      <p:sp>
        <p:nvSpPr>
          <p:cNvPr id="11" name="TextBox 10"/>
          <p:cNvSpPr txBox="1"/>
          <p:nvPr/>
        </p:nvSpPr>
        <p:spPr>
          <a:xfrm>
            <a:off x="5998464" y="2437680"/>
            <a:ext cx="2231111"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Gable Roof with Cross Gables</a:t>
            </a:r>
          </a:p>
          <a:p>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3827356341"/>
      </p:ext>
    </p:extLst>
  </p:cSld>
  <p:clrMapOvr>
    <a:masterClrMapping/>
  </p:clrMapOvr>
  <p:transition spd="med" advTm="34851">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Tudor Revival, ca. 1890-1940</a:t>
            </a:r>
            <a:endParaRPr lang="en-US" sz="5200" b="1" dirty="0">
              <a:latin typeface="a song for jennifer" panose="02000000000000000000" pitchFamily="2" charset="0"/>
            </a:endParaRPr>
          </a:p>
        </p:txBody>
      </p:sp>
      <p:sp>
        <p:nvSpPr>
          <p:cNvPr id="5" name="TextBox 4"/>
          <p:cNvSpPr txBox="1"/>
          <p:nvPr/>
        </p:nvSpPr>
        <p:spPr>
          <a:xfrm>
            <a:off x="6089650" y="1648410"/>
            <a:ext cx="5721350" cy="5509200"/>
          </a:xfrm>
          <a:prstGeom prst="rect">
            <a:avLst/>
          </a:prstGeom>
          <a:noFill/>
        </p:spPr>
        <p:txBody>
          <a:bodyPr wrap="square" rtlCol="0">
            <a:spAutoFit/>
          </a:bodyPr>
          <a:lstStyle/>
          <a:p>
            <a:pPr algn="just"/>
            <a:r>
              <a:rPr lang="en-US" sz="3200" b="1" dirty="0" smtClean="0">
                <a:latin typeface="a song for jennifer" panose="02000000000000000000" pitchFamily="2" charset="0"/>
                <a:ea typeface="Abraham Lincoln" pitchFamily="2" charset="0"/>
              </a:rPr>
              <a:t>The early twentieth century saw a number of styles revived, such as the Tudor and the Dutch Colonial.  The Tudor Revival style is based on Medieval English examples with a free interpretation. </a:t>
            </a:r>
          </a:p>
          <a:p>
            <a:pPr algn="just"/>
            <a:endParaRPr lang="en-US" sz="2000" b="1" dirty="0">
              <a:latin typeface="a song for jennifer" panose="02000000000000000000" pitchFamily="2" charset="0"/>
              <a:ea typeface="Abraham Lincoln" pitchFamily="2" charset="0"/>
            </a:endParaRPr>
          </a:p>
          <a:p>
            <a:pPr algn="just"/>
            <a:r>
              <a:rPr lang="en-US" sz="3200" b="1" dirty="0" smtClean="0">
                <a:latin typeface="a song for jennifer" panose="02000000000000000000" pitchFamily="2" charset="0"/>
                <a:ea typeface="Abraham Lincoln" pitchFamily="2" charset="0"/>
              </a:rPr>
              <a:t>The most distinguishing features are the prominent front gable, brickwork, casement windows and half-timbering. </a:t>
            </a:r>
          </a:p>
          <a:p>
            <a:pPr algn="just"/>
            <a:endParaRPr lang="en-US" sz="3200" b="1" dirty="0">
              <a:latin typeface="a song for jennifer" panose="02000000000000000000" pitchFamily="2" charset="0"/>
              <a:ea typeface="Abraham Lincoln"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7226" y="1956816"/>
            <a:ext cx="4768308" cy="3364991"/>
          </a:xfrm>
          <a:prstGeom prst="rect">
            <a:avLst/>
          </a:prstGeom>
          <a:ln w="66675">
            <a:solidFill>
              <a:schemeClr val="tx1"/>
            </a:solidFill>
          </a:ln>
        </p:spPr>
      </p:pic>
    </p:spTree>
    <p:extLst>
      <p:ext uri="{BB962C8B-B14F-4D97-AF65-F5344CB8AC3E}">
        <p14:creationId xmlns:p14="http://schemas.microsoft.com/office/powerpoint/2010/main" val="1151241842"/>
      </p:ext>
    </p:extLst>
  </p:cSld>
  <p:clrMapOvr>
    <a:masterClrMapping/>
  </p:clrMapOvr>
  <p:transition spd="med" advTm="50181">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Tudor Revival Characteristics</a:t>
            </a:r>
            <a:endParaRPr lang="en-US" sz="5200" b="1" dirty="0">
              <a:latin typeface="a song for jennifer" panose="02000000000000000000" pitchFamily="2" charset="0"/>
            </a:endParaRPr>
          </a:p>
        </p:txBody>
      </p:sp>
      <p:sp>
        <p:nvSpPr>
          <p:cNvPr id="5" name="TextBox 4"/>
          <p:cNvSpPr txBox="1"/>
          <p:nvPr/>
        </p:nvSpPr>
        <p:spPr>
          <a:xfrm>
            <a:off x="831850" y="1661948"/>
            <a:ext cx="5879048" cy="4524315"/>
          </a:xfrm>
          <a:prstGeom prst="rect">
            <a:avLst/>
          </a:prstGeom>
          <a:noFill/>
        </p:spPr>
        <p:txBody>
          <a:bodyPr wrap="square" rtlCol="0">
            <a:spAutoFit/>
          </a:bodyPr>
          <a:lstStyle/>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Gable roof with cross-gable</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Overlapping gables</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Flared front gable</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Masonry cladding, most commonly brick or stucco</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Patterned brickwork</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False half-timbering</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Casement windows</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Window groupings</a:t>
            </a: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2297642"/>
      </p:ext>
    </p:extLst>
  </p:cSld>
  <p:clrMapOvr>
    <a:masterClrMapping/>
  </p:clrMapOvr>
  <p:transition spd="med" advTm="19199">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Tudor Revival Characteristics</a:t>
            </a:r>
            <a:endParaRPr lang="en-US" sz="5200" b="1" dirty="0">
              <a:latin typeface="a song for jennifer" panose="02000000000000000000" pitchFamily="2" charset="0"/>
            </a:endParaRPr>
          </a:p>
        </p:txBody>
      </p:sp>
      <p:sp>
        <p:nvSpPr>
          <p:cNvPr id="5" name="TextBox 4"/>
          <p:cNvSpPr txBox="1"/>
          <p:nvPr/>
        </p:nvSpPr>
        <p:spPr>
          <a:xfrm>
            <a:off x="831850" y="1552220"/>
            <a:ext cx="5879048" cy="2246769"/>
          </a:xfrm>
          <a:prstGeom prst="rect">
            <a:avLst/>
          </a:prstGeom>
          <a:noFill/>
        </p:spPr>
        <p:txBody>
          <a:bodyPr wrap="square" rtlCol="0">
            <a:spAutoFit/>
          </a:bodyPr>
          <a:lstStyle/>
          <a:p>
            <a:pPr marL="457200" indent="-457200">
              <a:buFont typeface="Arial" panose="020B0604020202020204" pitchFamily="34" charset="0"/>
              <a:buChar char="•"/>
            </a:pPr>
            <a:r>
              <a:rPr lang="en-US" sz="2800" b="1" dirty="0" smtClean="0">
                <a:latin typeface="a song for jennifer" panose="02000000000000000000" pitchFamily="2" charset="0"/>
                <a:ea typeface="Abraham Lincoln" pitchFamily="2" charset="0"/>
              </a:rPr>
              <a:t>Arched doors</a:t>
            </a:r>
          </a:p>
          <a:p>
            <a:pPr marL="457200" indent="-457200">
              <a:buFont typeface="Arial" panose="020B0604020202020204" pitchFamily="34" charset="0"/>
              <a:buChar char="•"/>
            </a:pPr>
            <a:r>
              <a:rPr lang="en-US" sz="2800" b="1" dirty="0" smtClean="0">
                <a:latin typeface="a song for jennifer" panose="02000000000000000000" pitchFamily="2" charset="0"/>
                <a:ea typeface="Abraham Lincoln" pitchFamily="2" charset="0"/>
              </a:rPr>
              <a:t>Contrasting stone door and window surrounds</a:t>
            </a:r>
          </a:p>
          <a:p>
            <a:pPr marL="457200" indent="-457200">
              <a:buFont typeface="Arial" panose="020B0604020202020204" pitchFamily="34" charset="0"/>
              <a:buChar char="•"/>
            </a:pPr>
            <a:r>
              <a:rPr lang="en-US" sz="2800" b="1" dirty="0" smtClean="0">
                <a:latin typeface="a song for jennifer" panose="02000000000000000000" pitchFamily="2" charset="0"/>
                <a:ea typeface="Abraham Lincoln" pitchFamily="2" charset="0"/>
              </a:rPr>
              <a:t>Bay and oriel windows</a:t>
            </a:r>
          </a:p>
          <a:p>
            <a:pPr marL="457200" indent="-457200">
              <a:buFont typeface="Arial" panose="020B0604020202020204" pitchFamily="34" charset="0"/>
              <a:buChar char="•"/>
            </a:pPr>
            <a:r>
              <a:rPr lang="en-US" sz="2800" b="1" dirty="0" smtClean="0">
                <a:latin typeface="a song for jennifer" panose="02000000000000000000" pitchFamily="2" charset="0"/>
                <a:ea typeface="Abraham Lincoln" pitchFamily="2" charset="0"/>
              </a:rPr>
              <a:t>Elaborate chimneys with chimney pots</a:t>
            </a:r>
            <a:endParaRPr lang="en-US" sz="2800" b="1" dirty="0">
              <a:latin typeface="a song for jennifer" panose="02000000000000000000" pitchFamily="2" charset="0"/>
              <a:ea typeface="Abraham Lincoln"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688375"/>
      </p:ext>
    </p:extLst>
  </p:cSld>
  <p:clrMapOvr>
    <a:masterClrMapping/>
  </p:clrMapOvr>
  <p:transition spd="med" advTm="10356">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Tudor Revival- Storybook Tudor </a:t>
            </a:r>
            <a:endParaRPr lang="en-US" sz="5200" b="1" dirty="0">
              <a:latin typeface="a song for jennifer" panose="02000000000000000000" pitchFamily="2" charset="0"/>
            </a:endParaRPr>
          </a:p>
        </p:txBody>
      </p:sp>
      <p:sp>
        <p:nvSpPr>
          <p:cNvPr id="5" name="TextBox 4"/>
          <p:cNvSpPr txBox="1"/>
          <p:nvPr/>
        </p:nvSpPr>
        <p:spPr>
          <a:xfrm>
            <a:off x="831850" y="1552220"/>
            <a:ext cx="5879048" cy="492443"/>
          </a:xfrm>
          <a:prstGeom prst="rect">
            <a:avLst/>
          </a:prstGeom>
          <a:noFill/>
        </p:spPr>
        <p:txBody>
          <a:bodyPr wrap="square" rtlCol="0">
            <a:spAutoFit/>
          </a:bodyPr>
          <a:lstStyle/>
          <a:p>
            <a:pPr marL="457200" indent="-457200">
              <a:buFont typeface="Arial" panose="020B0604020202020204" pitchFamily="34" charset="0"/>
              <a:buChar char="•"/>
            </a:pPr>
            <a:endParaRPr lang="en-US" sz="2600" dirty="0">
              <a:latin typeface="Abraham Lincoln" pitchFamily="2" charset="0"/>
              <a:ea typeface="Abraham Lincoln" pitchFamily="2" charset="0"/>
            </a:endParaRPr>
          </a:p>
        </p:txBody>
      </p:sp>
      <p:sp>
        <p:nvSpPr>
          <p:cNvPr id="6" name="TextBox 5"/>
          <p:cNvSpPr txBox="1"/>
          <p:nvPr/>
        </p:nvSpPr>
        <p:spPr>
          <a:xfrm>
            <a:off x="7326146" y="1788812"/>
            <a:ext cx="4225672" cy="2062103"/>
          </a:xfrm>
          <a:prstGeom prst="rect">
            <a:avLst/>
          </a:prstGeom>
          <a:noFill/>
        </p:spPr>
        <p:txBody>
          <a:bodyPr wrap="square" rtlCol="0">
            <a:spAutoFit/>
          </a:bodyPr>
          <a:lstStyle/>
          <a:p>
            <a:r>
              <a:rPr lang="en-US" sz="3200" b="1" i="1" dirty="0" smtClean="0">
                <a:latin typeface="a song for jennifer" panose="02000000000000000000" pitchFamily="2" charset="0"/>
                <a:ea typeface="Abraham Lincoln" pitchFamily="2" charset="0"/>
              </a:rPr>
              <a:t>1926</a:t>
            </a:r>
          </a:p>
          <a:p>
            <a:r>
              <a:rPr lang="en-US" sz="3200" b="1" i="1" dirty="0" err="1" smtClean="0">
                <a:latin typeface="a song for jennifer" panose="02000000000000000000" pitchFamily="2" charset="0"/>
                <a:ea typeface="Abraham Lincoln" pitchFamily="2" charset="0"/>
              </a:rPr>
              <a:t>Oakewood</a:t>
            </a:r>
            <a:r>
              <a:rPr lang="en-US" sz="3200" b="1" i="1" dirty="0" smtClean="0">
                <a:latin typeface="a song for jennifer" panose="02000000000000000000" pitchFamily="2" charset="0"/>
                <a:ea typeface="Abraham Lincoln" pitchFamily="2" charset="0"/>
              </a:rPr>
              <a:t> Cottage</a:t>
            </a:r>
          </a:p>
          <a:p>
            <a:r>
              <a:rPr lang="en-US" sz="3200" b="1" i="1" dirty="0" smtClean="0">
                <a:latin typeface="a song for jennifer" panose="02000000000000000000" pitchFamily="2" charset="0"/>
                <a:ea typeface="Abraham Lincoln" pitchFamily="2" charset="0"/>
              </a:rPr>
              <a:t>Farmington Hills</a:t>
            </a:r>
            <a:endParaRPr lang="en-US" sz="3200" b="1" i="1" dirty="0">
              <a:latin typeface="a song for jennifer" panose="02000000000000000000" pitchFamily="2" charset="0"/>
              <a:ea typeface="Abraham Lincoln" pitchFamily="2" charset="0"/>
            </a:endParaRPr>
          </a:p>
          <a:p>
            <a:r>
              <a:rPr lang="en-US" sz="3200" b="1" i="1" dirty="0" smtClean="0">
                <a:latin typeface="a song for jennifer" panose="02000000000000000000" pitchFamily="2" charset="0"/>
                <a:ea typeface="Abraham Lincoln" pitchFamily="2" charset="0"/>
              </a:rPr>
              <a:t>Architect: Emily Butterfield</a:t>
            </a:r>
            <a:endParaRPr lang="en-US" sz="3200" b="1" i="1" dirty="0">
              <a:latin typeface="a song for jennifer" panose="02000000000000000000" pitchFamily="2" charset="0"/>
              <a:ea typeface="Abraham Lincoln" pitchFamily="2" charset="0"/>
            </a:endParaRP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4147" y="1818920"/>
            <a:ext cx="5969702" cy="4477277"/>
          </a:xfrm>
          <a:prstGeom prst="rect">
            <a:avLst/>
          </a:prstGeom>
          <a:ln w="66675">
            <a:solidFill>
              <a:schemeClr val="tx1"/>
            </a:solidFill>
          </a:ln>
        </p:spPr>
      </p:pic>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23014" y="4123008"/>
            <a:ext cx="4228804" cy="2215991"/>
          </a:xfrm>
          <a:prstGeom prst="rect">
            <a:avLst/>
          </a:prstGeom>
          <a:noFill/>
          <a:ln w="12700">
            <a:solidFill>
              <a:schemeClr val="tx1"/>
            </a:solidFill>
          </a:ln>
        </p:spPr>
        <p:txBody>
          <a:bodyPr wrap="square" rtlCol="0">
            <a:spAutoFit/>
          </a:bodyPr>
          <a:lstStyle/>
          <a:p>
            <a:r>
              <a:rPr lang="en-US" sz="2400" b="1" dirty="0" smtClean="0">
                <a:latin typeface="a song for jennifer" panose="02000000000000000000" pitchFamily="2" charset="0"/>
                <a:ea typeface="Abraham Lincoln" pitchFamily="2" charset="0"/>
              </a:rPr>
              <a:t>A subtype of the Tudor Revival style, </a:t>
            </a:r>
            <a:r>
              <a:rPr lang="en-US" sz="2400" b="1" dirty="0">
                <a:latin typeface="a song for jennifer" panose="02000000000000000000" pitchFamily="2" charset="0"/>
                <a:ea typeface="Abraham Lincoln" pitchFamily="2" charset="0"/>
              </a:rPr>
              <a:t>called the Storybook Tudor, is a whimsical interpretation with more elaborate details including a false thatched roof.</a:t>
            </a:r>
          </a:p>
          <a:p>
            <a:endParaRPr lang="en-US" dirty="0"/>
          </a:p>
        </p:txBody>
      </p:sp>
      <p:sp>
        <p:nvSpPr>
          <p:cNvPr id="10" name="TextBox 9"/>
          <p:cNvSpPr txBox="1"/>
          <p:nvPr/>
        </p:nvSpPr>
        <p:spPr>
          <a:xfrm>
            <a:off x="1344168" y="2003071"/>
            <a:ext cx="405993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Gable Roof with Cross Gables and Overlapping Gables</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4476255" y="2604674"/>
            <a:ext cx="2114864"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False Thatched Roof</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5070946" y="3747706"/>
            <a:ext cx="2037407"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False Half-Timbering</a:t>
            </a:r>
          </a:p>
          <a:p>
            <a:endParaRPr lang="en-US" sz="2800" b="1" dirty="0">
              <a:solidFill>
                <a:srgbClr val="C00000"/>
              </a:solidFill>
              <a:latin typeface="a song for jennifer" panose="02000000000000000000" pitchFamily="2" charset="0"/>
            </a:endParaRPr>
          </a:p>
        </p:txBody>
      </p:sp>
      <p:sp>
        <p:nvSpPr>
          <p:cNvPr id="13" name="TextBox 12"/>
          <p:cNvSpPr txBox="1"/>
          <p:nvPr/>
        </p:nvSpPr>
        <p:spPr>
          <a:xfrm>
            <a:off x="2644890" y="3859123"/>
            <a:ext cx="1792224"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Arched Door</a:t>
            </a:r>
          </a:p>
          <a:p>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3473803053"/>
      </p:ext>
    </p:extLst>
  </p:cSld>
  <p:clrMapOvr>
    <a:masterClrMapping/>
  </p:clrMapOvr>
  <p:transition spd="med" advTm="54398">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Tudor Revival</a:t>
            </a:r>
            <a:endParaRPr lang="en-US" sz="5200" b="1" dirty="0">
              <a:latin typeface="a song for jennifer" panose="02000000000000000000" pitchFamily="2" charset="0"/>
            </a:endParaRPr>
          </a:p>
        </p:txBody>
      </p:sp>
      <p:sp>
        <p:nvSpPr>
          <p:cNvPr id="5" name="TextBox 4"/>
          <p:cNvSpPr txBox="1"/>
          <p:nvPr/>
        </p:nvSpPr>
        <p:spPr>
          <a:xfrm>
            <a:off x="831850" y="1552220"/>
            <a:ext cx="5879048" cy="492443"/>
          </a:xfrm>
          <a:prstGeom prst="rect">
            <a:avLst/>
          </a:prstGeom>
          <a:noFill/>
        </p:spPr>
        <p:txBody>
          <a:bodyPr wrap="square" rtlCol="0">
            <a:spAutoFit/>
          </a:bodyPr>
          <a:lstStyle/>
          <a:p>
            <a:pPr marL="457200" indent="-457200">
              <a:buFont typeface="Arial" panose="020B0604020202020204" pitchFamily="34" charset="0"/>
              <a:buChar char="•"/>
            </a:pPr>
            <a:endParaRPr lang="en-US" sz="2600" dirty="0">
              <a:latin typeface="Abraham Lincoln" pitchFamily="2" charset="0"/>
              <a:ea typeface="Abraham Lincoln" pitchFamily="2" charset="0"/>
            </a:endParaRPr>
          </a:p>
        </p:txBody>
      </p:sp>
      <p:sp>
        <p:nvSpPr>
          <p:cNvPr id="6" name="TextBox 5"/>
          <p:cNvSpPr txBox="1"/>
          <p:nvPr/>
        </p:nvSpPr>
        <p:spPr>
          <a:xfrm>
            <a:off x="6265763" y="1818920"/>
            <a:ext cx="3714496" cy="2062103"/>
          </a:xfrm>
          <a:prstGeom prst="rect">
            <a:avLst/>
          </a:prstGeom>
          <a:noFill/>
        </p:spPr>
        <p:txBody>
          <a:bodyPr wrap="square" rtlCol="0">
            <a:spAutoFit/>
          </a:bodyPr>
          <a:lstStyle/>
          <a:p>
            <a:r>
              <a:rPr lang="en-US" sz="3200" b="1" i="1" dirty="0" smtClean="0">
                <a:latin typeface="a song for jennifer" panose="02000000000000000000" pitchFamily="2" charset="0"/>
                <a:ea typeface="Abraham Lincoln" pitchFamily="2" charset="0"/>
              </a:rPr>
              <a:t>1925</a:t>
            </a:r>
          </a:p>
          <a:p>
            <a:endParaRPr lang="en-US" sz="2800" b="1" i="1" dirty="0" smtClean="0">
              <a:latin typeface="a song for jennifer" panose="02000000000000000000" pitchFamily="2" charset="0"/>
              <a:ea typeface="Abraham Lincoln" pitchFamily="2" charset="0"/>
            </a:endParaRPr>
          </a:p>
          <a:p>
            <a:r>
              <a:rPr lang="en-US" sz="3200" b="1" i="1" dirty="0" smtClean="0">
                <a:latin typeface="a song for jennifer" panose="02000000000000000000" pitchFamily="2" charset="0"/>
                <a:ea typeface="Abraham Lincoln" pitchFamily="2" charset="0"/>
              </a:rPr>
              <a:t>Grand River Avenue</a:t>
            </a:r>
          </a:p>
          <a:p>
            <a:r>
              <a:rPr lang="en-US" sz="3200" b="1" i="1" dirty="0" smtClean="0">
                <a:latin typeface="a song for jennifer" panose="02000000000000000000" pitchFamily="2" charset="0"/>
                <a:ea typeface="Abraham Lincoln" pitchFamily="2" charset="0"/>
              </a:rPr>
              <a:t>Farmington</a:t>
            </a:r>
            <a:endParaRPr lang="en-US" sz="3200" b="1" i="1" dirty="0">
              <a:latin typeface="a song for jennifer" panose="02000000000000000000" pitchFamily="2" charset="0"/>
              <a:ea typeface="Abraham Lincoln"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4361" y="1728761"/>
            <a:ext cx="4709414" cy="4767316"/>
          </a:xfrm>
          <a:prstGeom prst="rect">
            <a:avLst/>
          </a:prstGeom>
          <a:ln w="66675">
            <a:solidFill>
              <a:schemeClr val="tx1"/>
            </a:solidFill>
          </a:ln>
        </p:spPr>
      </p:pic>
      <p:sp>
        <p:nvSpPr>
          <p:cNvPr id="3" name="TextBox 2"/>
          <p:cNvSpPr txBox="1"/>
          <p:nvPr/>
        </p:nvSpPr>
        <p:spPr>
          <a:xfrm>
            <a:off x="3033169" y="4335938"/>
            <a:ext cx="2702578"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Casement </a:t>
            </a:r>
            <a:r>
              <a:rPr lang="en-US" sz="2800" b="1" dirty="0" err="1" smtClean="0">
                <a:solidFill>
                  <a:srgbClr val="C00000"/>
                </a:solidFill>
                <a:latin typeface="a song for jennifer" panose="02000000000000000000" pitchFamily="2" charset="0"/>
              </a:rPr>
              <a:t>Wndows</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1829390" y="2963049"/>
            <a:ext cx="2115185"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Projecting Front Gable</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964361" y="4830869"/>
            <a:ext cx="2255611"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Arched Door</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4035816" y="3084974"/>
            <a:ext cx="1500133"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False Half-Timbering</a:t>
            </a:r>
          </a:p>
          <a:p>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683008727"/>
      </p:ext>
    </p:extLst>
  </p:cSld>
  <p:clrMapOvr>
    <a:masterClrMapping/>
  </p:clrMapOvr>
  <p:transition spd="med" advTm="25219">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Dutch Colonial Revival, ca. 1880-1955</a:t>
            </a:r>
            <a:endParaRPr lang="en-US" sz="5200" b="1" dirty="0">
              <a:latin typeface="a song for jennifer" panose="02000000000000000000"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9600" y="2743200"/>
            <a:ext cx="5657850" cy="3771900"/>
          </a:xfrm>
          <a:prstGeom prst="rect">
            <a:avLst/>
          </a:prstGeom>
          <a:ln w="66675">
            <a:solidFill>
              <a:schemeClr val="tx1"/>
            </a:solidFill>
          </a:ln>
        </p:spPr>
      </p:pic>
      <p:sp>
        <p:nvSpPr>
          <p:cNvPr id="5" name="TextBox 4"/>
          <p:cNvSpPr txBox="1"/>
          <p:nvPr/>
        </p:nvSpPr>
        <p:spPr>
          <a:xfrm>
            <a:off x="831850" y="1587500"/>
            <a:ext cx="10382250" cy="1384995"/>
          </a:xfrm>
          <a:prstGeom prst="rect">
            <a:avLst/>
          </a:prstGeom>
          <a:noFill/>
        </p:spPr>
        <p:txBody>
          <a:bodyPr wrap="square" rtlCol="0">
            <a:spAutoFit/>
          </a:bodyPr>
          <a:lstStyle/>
          <a:p>
            <a:pPr algn="just"/>
            <a:r>
              <a:rPr lang="en-US" sz="2800" dirty="0" smtClean="0">
                <a:latin typeface="a song for jennifer" panose="02000000000000000000" pitchFamily="2" charset="0"/>
                <a:ea typeface="Abraham Lincoln" pitchFamily="2" charset="0"/>
              </a:rPr>
              <a:t>The Dutch Colonial Revival was part of a more generalized revival of Colonial architecture. This subtype was popularized from about 1890 onwards, which the side gambrel style starting around 1920.</a:t>
            </a:r>
            <a:endParaRPr lang="en-US" sz="2800" dirty="0">
              <a:latin typeface="a song for jennifer" panose="02000000000000000000" pitchFamily="2" charset="0"/>
              <a:ea typeface="Abraham Lincoln" pitchFamily="2" charset="0"/>
            </a:endParaRPr>
          </a:p>
        </p:txBody>
      </p:sp>
      <p:sp>
        <p:nvSpPr>
          <p:cNvPr id="6" name="TextBox 5"/>
          <p:cNvSpPr txBox="1"/>
          <p:nvPr/>
        </p:nvSpPr>
        <p:spPr>
          <a:xfrm>
            <a:off x="831850" y="3290322"/>
            <a:ext cx="4254500" cy="2677656"/>
          </a:xfrm>
          <a:prstGeom prst="rect">
            <a:avLst/>
          </a:prstGeom>
          <a:noFill/>
        </p:spPr>
        <p:txBody>
          <a:bodyPr wrap="square" rtlCol="0">
            <a:spAutoFit/>
          </a:bodyPr>
          <a:lstStyle/>
          <a:p>
            <a:pPr algn="just"/>
            <a:r>
              <a:rPr lang="en-US" sz="2800" dirty="0" smtClean="0">
                <a:latin typeface="a song for jennifer" panose="02000000000000000000" pitchFamily="2" charset="0"/>
              </a:rPr>
              <a:t>A gambrel roof, either front-facing or side-facing is the most telling characteristic of this style. The style is a loose interpretation of the Dutch houses of the </a:t>
            </a:r>
            <a:r>
              <a:rPr lang="en-US" sz="2800" dirty="0">
                <a:latin typeface="a song for jennifer" panose="02000000000000000000" pitchFamily="2" charset="0"/>
              </a:rPr>
              <a:t>E</a:t>
            </a:r>
            <a:r>
              <a:rPr lang="en-US" sz="2800" dirty="0" smtClean="0">
                <a:latin typeface="a song for jennifer" panose="02000000000000000000" pitchFamily="2" charset="0"/>
              </a:rPr>
              <a:t>ast Coast.</a:t>
            </a:r>
            <a:endParaRPr lang="en-US" sz="2800" dirty="0">
              <a:latin typeface="a song for jennifer" panose="02000000000000000000" pitchFamily="2" charset="0"/>
            </a:endParaRPr>
          </a:p>
        </p:txBody>
      </p:sp>
      <p:cxnSp>
        <p:nvCxnSpPr>
          <p:cNvPr id="7" name="Straight Connector 6"/>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4731232"/>
      </p:ext>
    </p:extLst>
  </p:cSld>
  <p:clrMapOvr>
    <a:masterClrMapping/>
  </p:clrMapOvr>
  <p:transition spd="med" advTm="42198">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Dutch Colonial Characteristics</a:t>
            </a:r>
            <a:endParaRPr lang="en-US" sz="5200" b="1" dirty="0">
              <a:latin typeface="a song for jennifer" panose="02000000000000000000" pitchFamily="2" charset="0"/>
            </a:endParaRPr>
          </a:p>
        </p:txBody>
      </p:sp>
      <p:sp>
        <p:nvSpPr>
          <p:cNvPr id="7" name="TextBox 6"/>
          <p:cNvSpPr txBox="1"/>
          <p:nvPr/>
        </p:nvSpPr>
        <p:spPr>
          <a:xfrm>
            <a:off x="831850" y="1606344"/>
            <a:ext cx="5904180" cy="3539430"/>
          </a:xfrm>
          <a:prstGeom prst="rect">
            <a:avLst/>
          </a:prstGeom>
          <a:noFill/>
        </p:spPr>
        <p:txBody>
          <a:bodyPr wrap="none" rtlCol="0">
            <a:spAutoFit/>
          </a:bodyPr>
          <a:lstStyle/>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Gambrel roof</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Centered door with side gambrel roof</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Offset door in front facing gambrel</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Dormers, either single or continuous</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Columns on entry porches</a:t>
            </a:r>
          </a:p>
          <a:p>
            <a:pPr marL="457200" indent="-457200">
              <a:buFont typeface="Arial" panose="020B0604020202020204" pitchFamily="34" charset="0"/>
              <a:buChar char="•"/>
            </a:pPr>
            <a:r>
              <a:rPr lang="en-US" sz="3200" b="1" dirty="0" smtClean="0">
                <a:latin typeface="a song for jennifer" panose="02000000000000000000" pitchFamily="2" charset="0"/>
                <a:ea typeface="Abraham Lincoln" pitchFamily="2" charset="0"/>
              </a:rPr>
              <a:t>Gable end chimneys</a:t>
            </a:r>
          </a:p>
          <a:p>
            <a:pPr marL="457200" indent="-457200">
              <a:buFont typeface="Arial" panose="020B0604020202020204" pitchFamily="34" charset="0"/>
              <a:buChar char="•"/>
            </a:pPr>
            <a:endParaRPr lang="en-US" sz="3200" dirty="0">
              <a:latin typeface="Abraham Lincoln" pitchFamily="2" charset="0"/>
              <a:ea typeface="Abraham Lincoln"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085152"/>
      </p:ext>
    </p:extLst>
  </p:cSld>
  <p:clrMapOvr>
    <a:masterClrMapping/>
  </p:clrMapOvr>
  <p:transition spd="med" advTm="25301">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Dutch Colonial Revival</a:t>
            </a:r>
            <a:endParaRPr lang="en-US" sz="5200" b="1" dirty="0">
              <a:latin typeface="a song for jennifer" panose="02000000000000000000" pitchFamily="2" charset="0"/>
            </a:endParaRPr>
          </a:p>
        </p:txBody>
      </p:sp>
      <p:sp>
        <p:nvSpPr>
          <p:cNvPr id="7" name="TextBox 6"/>
          <p:cNvSpPr txBox="1"/>
          <p:nvPr/>
        </p:nvSpPr>
        <p:spPr>
          <a:xfrm>
            <a:off x="831850" y="1562100"/>
            <a:ext cx="184731" cy="584775"/>
          </a:xfrm>
          <a:prstGeom prst="rect">
            <a:avLst/>
          </a:prstGeom>
          <a:noFill/>
        </p:spPr>
        <p:txBody>
          <a:bodyPr wrap="none" rtlCol="0">
            <a:spAutoFit/>
          </a:bodyPr>
          <a:lstStyle/>
          <a:p>
            <a:endParaRPr lang="en-US" sz="3200" dirty="0">
              <a:latin typeface="Abraham Lincoln" pitchFamily="2" charset="0"/>
              <a:ea typeface="Abraham Lincoln" pitchFamily="2"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581" y="1854487"/>
            <a:ext cx="6416537" cy="4345145"/>
          </a:xfrm>
          <a:prstGeom prst="rect">
            <a:avLst/>
          </a:prstGeom>
          <a:ln w="66675">
            <a:solidFill>
              <a:schemeClr val="tx1"/>
            </a:solidFill>
          </a:ln>
        </p:spPr>
      </p:pic>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713661" y="1818920"/>
            <a:ext cx="3035808" cy="2062103"/>
          </a:xfrm>
          <a:prstGeom prst="rect">
            <a:avLst/>
          </a:prstGeom>
          <a:noFill/>
        </p:spPr>
        <p:txBody>
          <a:bodyPr wrap="square" rtlCol="0">
            <a:spAutoFit/>
          </a:bodyPr>
          <a:lstStyle/>
          <a:p>
            <a:r>
              <a:rPr lang="en-US" sz="3200" b="1" i="1" dirty="0" smtClean="0">
                <a:latin typeface="a song for jennifer" panose="02000000000000000000" pitchFamily="2" charset="0"/>
              </a:rPr>
              <a:t>1940 </a:t>
            </a:r>
          </a:p>
          <a:p>
            <a:endParaRPr lang="en-US" sz="3200" b="1" i="1" dirty="0" smtClean="0">
              <a:latin typeface="a song for jennifer" panose="02000000000000000000" pitchFamily="2" charset="0"/>
            </a:endParaRPr>
          </a:p>
          <a:p>
            <a:r>
              <a:rPr lang="en-US" sz="3200" b="1" i="1" dirty="0" smtClean="0">
                <a:latin typeface="a song for jennifer" panose="02000000000000000000" pitchFamily="2" charset="0"/>
              </a:rPr>
              <a:t>Oakland Avenue</a:t>
            </a:r>
          </a:p>
          <a:p>
            <a:r>
              <a:rPr lang="en-US" sz="3200" b="1" i="1" dirty="0" smtClean="0">
                <a:latin typeface="a song for jennifer" panose="02000000000000000000" pitchFamily="2" charset="0"/>
              </a:rPr>
              <a:t>Farmington</a:t>
            </a:r>
            <a:endParaRPr lang="en-US" sz="3200" b="1" i="1" dirty="0">
              <a:latin typeface="a song for jennifer" panose="02000000000000000000" pitchFamily="2" charset="0"/>
            </a:endParaRPr>
          </a:p>
        </p:txBody>
      </p:sp>
      <p:sp>
        <p:nvSpPr>
          <p:cNvPr id="9" name="TextBox 8"/>
          <p:cNvSpPr txBox="1"/>
          <p:nvPr/>
        </p:nvSpPr>
        <p:spPr>
          <a:xfrm>
            <a:off x="1883664" y="2218515"/>
            <a:ext cx="3035808"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Gambrel Roof with Cross Gambrel</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2048256" y="3971016"/>
            <a:ext cx="2706624"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Off-Center Door</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4132834" y="2725012"/>
            <a:ext cx="195681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Dormers</a:t>
            </a:r>
          </a:p>
          <a:p>
            <a:endParaRPr lang="en-US" sz="2800" b="1" dirty="0">
              <a:solidFill>
                <a:srgbClr val="C00000"/>
              </a:solidFill>
              <a:latin typeface="a song for jennifer" panose="02000000000000000000" pitchFamily="2" charset="0"/>
            </a:endParaRPr>
          </a:p>
        </p:txBody>
      </p:sp>
      <p:sp>
        <p:nvSpPr>
          <p:cNvPr id="12" name="TextBox 11"/>
          <p:cNvSpPr txBox="1"/>
          <p:nvPr/>
        </p:nvSpPr>
        <p:spPr>
          <a:xfrm>
            <a:off x="5742178" y="2695568"/>
            <a:ext cx="2852928" cy="523220"/>
          </a:xfrm>
          <a:prstGeom prst="rect">
            <a:avLst/>
          </a:prstGeom>
          <a:noFill/>
        </p:spPr>
        <p:txBody>
          <a:bodyPr wrap="square" rtlCol="0">
            <a:spAutoFit/>
          </a:bodyPr>
          <a:lstStyle/>
          <a:p>
            <a:r>
              <a:rPr lang="en-US" sz="2800" b="1" dirty="0" err="1" smtClean="0">
                <a:solidFill>
                  <a:srgbClr val="C00000"/>
                </a:solidFill>
                <a:latin typeface="a song for jennifer" panose="02000000000000000000" pitchFamily="2" charset="0"/>
              </a:rPr>
              <a:t>Jerkinhead</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988497584"/>
      </p:ext>
    </p:extLst>
  </p:cSld>
  <p:clrMapOvr>
    <a:masterClrMapping/>
  </p:clrMapOvr>
  <p:transition spd="med" advTm="24561">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6304"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Dutch Colonial Revival</a:t>
            </a:r>
            <a:endParaRPr lang="en-US" sz="5200" b="1" dirty="0">
              <a:latin typeface="a song for jennifer" panose="02000000000000000000" pitchFamily="2" charset="0"/>
            </a:endParaRPr>
          </a:p>
        </p:txBody>
      </p:sp>
      <p:sp>
        <p:nvSpPr>
          <p:cNvPr id="7" name="TextBox 6"/>
          <p:cNvSpPr txBox="1"/>
          <p:nvPr/>
        </p:nvSpPr>
        <p:spPr>
          <a:xfrm>
            <a:off x="831850" y="1562100"/>
            <a:ext cx="184731" cy="584775"/>
          </a:xfrm>
          <a:prstGeom prst="rect">
            <a:avLst/>
          </a:prstGeom>
          <a:noFill/>
        </p:spPr>
        <p:txBody>
          <a:bodyPr wrap="none" rtlCol="0">
            <a:spAutoFit/>
          </a:bodyPr>
          <a:lstStyle/>
          <a:p>
            <a:endParaRPr lang="en-US" sz="3200" dirty="0">
              <a:latin typeface="Abraham Lincoln" pitchFamily="2" charset="0"/>
              <a:ea typeface="Abraham Lincoln"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2703" y="1912579"/>
            <a:ext cx="6698783" cy="4465855"/>
          </a:xfrm>
          <a:prstGeom prst="rect">
            <a:avLst/>
          </a:prstGeom>
          <a:ln w="66675">
            <a:solidFill>
              <a:schemeClr val="tx1"/>
            </a:solidFill>
          </a:ln>
        </p:spPr>
      </p:pic>
      <p:sp>
        <p:nvSpPr>
          <p:cNvPr id="3" name="TextBox 2"/>
          <p:cNvSpPr txBox="1"/>
          <p:nvPr/>
        </p:nvSpPr>
        <p:spPr>
          <a:xfrm>
            <a:off x="8156448" y="1818920"/>
            <a:ext cx="2871216" cy="2062103"/>
          </a:xfrm>
          <a:prstGeom prst="rect">
            <a:avLst/>
          </a:prstGeom>
          <a:noFill/>
        </p:spPr>
        <p:txBody>
          <a:bodyPr wrap="square" rtlCol="0">
            <a:spAutoFit/>
          </a:bodyPr>
          <a:lstStyle/>
          <a:p>
            <a:r>
              <a:rPr lang="en-US" sz="3200" b="1" i="1" dirty="0" smtClean="0">
                <a:latin typeface="a song for jennifer" panose="02000000000000000000" pitchFamily="2" charset="0"/>
              </a:rPr>
              <a:t>1924</a:t>
            </a:r>
          </a:p>
          <a:p>
            <a:endParaRPr lang="en-US" sz="3200" b="1" i="1" dirty="0" smtClean="0">
              <a:latin typeface="a song for jennifer" panose="02000000000000000000" pitchFamily="2" charset="0"/>
            </a:endParaRPr>
          </a:p>
          <a:p>
            <a:r>
              <a:rPr lang="en-US" sz="3200" b="1" i="1" dirty="0" smtClean="0">
                <a:latin typeface="a song for jennifer" panose="02000000000000000000" pitchFamily="2" charset="0"/>
              </a:rPr>
              <a:t>Oakland Avenue </a:t>
            </a:r>
          </a:p>
          <a:p>
            <a:r>
              <a:rPr lang="en-US" sz="3200" b="1" i="1" dirty="0" smtClean="0">
                <a:latin typeface="a song for jennifer" panose="02000000000000000000" pitchFamily="2" charset="0"/>
              </a:rPr>
              <a:t>Farmington</a:t>
            </a:r>
            <a:endParaRPr lang="en-US" sz="3200" b="1" i="1" dirty="0">
              <a:latin typeface="a song for jennifer" panose="02000000000000000000" pitchFamily="2" charset="0"/>
            </a:endParaRPr>
          </a:p>
        </p:txBody>
      </p:sp>
      <p:sp>
        <p:nvSpPr>
          <p:cNvPr id="6" name="TextBox 5"/>
          <p:cNvSpPr txBox="1"/>
          <p:nvPr/>
        </p:nvSpPr>
        <p:spPr>
          <a:xfrm>
            <a:off x="4413504" y="2483963"/>
            <a:ext cx="2724912"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Gambrel Roof</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2333219" y="3617334"/>
            <a:ext cx="3401568"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Continuous  Shed Dormer</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3614801" y="5187057"/>
            <a:ext cx="2706624"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Centered Door</a:t>
            </a:r>
          </a:p>
          <a:p>
            <a:endParaRPr lang="en-US" sz="2800" b="1" dirty="0">
              <a:solidFill>
                <a:srgbClr val="C00000"/>
              </a:solidFill>
              <a:latin typeface="a song for jennifer" panose="02000000000000000000" pitchFamily="2" charset="0"/>
            </a:endParaRPr>
          </a:p>
        </p:txBody>
      </p:sp>
      <p:sp>
        <p:nvSpPr>
          <p:cNvPr id="12" name="TextBox 11"/>
          <p:cNvSpPr txBox="1"/>
          <p:nvPr/>
        </p:nvSpPr>
        <p:spPr>
          <a:xfrm>
            <a:off x="5842192" y="3935433"/>
            <a:ext cx="2724912"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Flared Eaves</a:t>
            </a:r>
          </a:p>
          <a:p>
            <a:endParaRPr lang="en-US" sz="2800" b="1" dirty="0">
              <a:solidFill>
                <a:srgbClr val="C00000"/>
              </a:solidFill>
              <a:latin typeface="a song for jennifer" panose="02000000000000000000" pitchFamily="2" charset="0"/>
            </a:endParaRPr>
          </a:p>
        </p:txBody>
      </p:sp>
      <p:sp>
        <p:nvSpPr>
          <p:cNvPr id="14" name="TextBox 13"/>
          <p:cNvSpPr txBox="1"/>
          <p:nvPr/>
        </p:nvSpPr>
        <p:spPr>
          <a:xfrm>
            <a:off x="3182112" y="4286003"/>
            <a:ext cx="2883281"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Entry Porch Column</a:t>
            </a:r>
          </a:p>
          <a:p>
            <a:endParaRPr lang="en-US" sz="2800" b="1" dirty="0">
              <a:solidFill>
                <a:srgbClr val="C00000"/>
              </a:solidFill>
              <a:latin typeface="a song for jennifer" panose="02000000000000000000" pitchFamily="2" charset="0"/>
            </a:endParaRPr>
          </a:p>
        </p:txBody>
      </p:sp>
      <p:sp>
        <p:nvSpPr>
          <p:cNvPr id="15" name="TextBox 14"/>
          <p:cNvSpPr txBox="1"/>
          <p:nvPr/>
        </p:nvSpPr>
        <p:spPr>
          <a:xfrm>
            <a:off x="2333219" y="2334069"/>
            <a:ext cx="1719072"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Gable End Chimney</a:t>
            </a:r>
          </a:p>
          <a:p>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2197490889"/>
      </p:ext>
    </p:extLst>
  </p:cSld>
  <p:clrMapOvr>
    <a:masterClrMapping/>
  </p:clrMapOvr>
  <p:transition spd="med" advTm="42622">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4"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Other Colonial Revival, ca. 1880-1955</a:t>
            </a:r>
            <a:endParaRPr lang="en-US" sz="5200" b="1" dirty="0">
              <a:latin typeface="a song for jennifer" panose="02000000000000000000" pitchFamily="2" charset="0"/>
            </a:endParaRPr>
          </a:p>
        </p:txBody>
      </p:sp>
      <p:sp>
        <p:nvSpPr>
          <p:cNvPr id="7" name="TextBox 6"/>
          <p:cNvSpPr txBox="1"/>
          <p:nvPr/>
        </p:nvSpPr>
        <p:spPr>
          <a:xfrm>
            <a:off x="831849" y="1818920"/>
            <a:ext cx="4787285" cy="5016758"/>
          </a:xfrm>
          <a:prstGeom prst="rect">
            <a:avLst/>
          </a:prstGeom>
          <a:noFill/>
        </p:spPr>
        <p:txBody>
          <a:bodyPr wrap="square" rtlCol="0">
            <a:spAutoFit/>
          </a:bodyPr>
          <a:lstStyle/>
          <a:p>
            <a:pPr algn="just"/>
            <a:r>
              <a:rPr lang="en-US" sz="3200" b="1" dirty="0" smtClean="0">
                <a:latin typeface="a song for jennifer" panose="02000000000000000000" pitchFamily="2" charset="0"/>
                <a:ea typeface="Abraham Lincoln" pitchFamily="2" charset="0"/>
              </a:rPr>
              <a:t>The remaining Colonial Revival style homes were a  reinterpretation of the English homes of early American architecture. Most revival homes were  Georgian or Federal, and Colonial Revival homes continue to be a popular architectural style.</a:t>
            </a:r>
          </a:p>
          <a:p>
            <a:pPr algn="just"/>
            <a:endParaRPr lang="en-US" sz="3200" b="1" dirty="0">
              <a:latin typeface="a song for jennifer" panose="02000000000000000000" pitchFamily="2" charset="0"/>
              <a:ea typeface="Abraham Lincoln" pitchFamily="2" charset="0"/>
            </a:endParaRP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8652" y="1916064"/>
            <a:ext cx="5649468" cy="3766312"/>
          </a:xfrm>
          <a:prstGeom prst="rect">
            <a:avLst/>
          </a:prstGeom>
          <a:ln w="66675">
            <a:solidFill>
              <a:schemeClr val="tx1"/>
            </a:solidFill>
          </a:ln>
        </p:spPr>
      </p:pic>
    </p:spTree>
    <p:extLst>
      <p:ext uri="{BB962C8B-B14F-4D97-AF65-F5344CB8AC3E}">
        <p14:creationId xmlns:p14="http://schemas.microsoft.com/office/powerpoint/2010/main" val="3380919707"/>
      </p:ext>
    </p:extLst>
  </p:cSld>
  <p:clrMapOvr>
    <a:masterClrMapping/>
  </p:clrMapOvr>
  <p:transition spd="med" advTm="42247">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Colonial Revival</a:t>
            </a:r>
            <a:endParaRPr lang="en-US" sz="5200" b="1" dirty="0">
              <a:latin typeface="a song for jennifer" panose="02000000000000000000"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29406" y="1818920"/>
            <a:ext cx="6777413" cy="4518716"/>
          </a:xfrm>
          <a:prstGeom prst="rect">
            <a:avLst/>
          </a:prstGeom>
          <a:ln w="66675">
            <a:solidFill>
              <a:schemeClr val="tx1"/>
            </a:solidFill>
          </a:ln>
        </p:spPr>
      </p:pic>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831850" y="2029968"/>
            <a:ext cx="3575558" cy="2554545"/>
          </a:xfrm>
          <a:prstGeom prst="rect">
            <a:avLst/>
          </a:prstGeom>
          <a:noFill/>
        </p:spPr>
        <p:txBody>
          <a:bodyPr wrap="square" rtlCol="0">
            <a:spAutoFit/>
          </a:bodyPr>
          <a:lstStyle/>
          <a:p>
            <a:pPr algn="r"/>
            <a:r>
              <a:rPr lang="en-US" sz="3200" b="1" i="1" dirty="0" smtClean="0">
                <a:latin typeface="a song for jennifer" panose="02000000000000000000" pitchFamily="2" charset="0"/>
              </a:rPr>
              <a:t>1924</a:t>
            </a:r>
          </a:p>
          <a:p>
            <a:pPr algn="r"/>
            <a:r>
              <a:rPr lang="en-US" sz="3200" b="1" i="1" dirty="0" smtClean="0">
                <a:latin typeface="a song for jennifer" panose="02000000000000000000" pitchFamily="2" charset="0"/>
              </a:rPr>
              <a:t>Federal</a:t>
            </a:r>
          </a:p>
          <a:p>
            <a:pPr algn="r"/>
            <a:endParaRPr lang="en-US" sz="3200" b="1" i="1" dirty="0" smtClean="0">
              <a:latin typeface="a song for jennifer" panose="02000000000000000000" pitchFamily="2" charset="0"/>
            </a:endParaRPr>
          </a:p>
          <a:p>
            <a:pPr algn="r"/>
            <a:r>
              <a:rPr lang="en-US" sz="3200" b="1" i="1" dirty="0" smtClean="0">
                <a:latin typeface="a song for jennifer" panose="02000000000000000000" pitchFamily="2" charset="0"/>
              </a:rPr>
              <a:t>Oakland Avenue</a:t>
            </a:r>
          </a:p>
          <a:p>
            <a:pPr algn="r"/>
            <a:r>
              <a:rPr lang="en-US" sz="3200" b="1" i="1" dirty="0" smtClean="0">
                <a:latin typeface="a song for jennifer" panose="02000000000000000000" pitchFamily="2" charset="0"/>
              </a:rPr>
              <a:t>Farmington</a:t>
            </a:r>
          </a:p>
        </p:txBody>
      </p:sp>
      <p:sp>
        <p:nvSpPr>
          <p:cNvPr id="8" name="TextBox 7"/>
          <p:cNvSpPr txBox="1"/>
          <p:nvPr/>
        </p:nvSpPr>
        <p:spPr>
          <a:xfrm>
            <a:off x="7949219" y="2061759"/>
            <a:ext cx="2688336"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Hipped Roof</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8013297" y="3213723"/>
            <a:ext cx="2505456" cy="954107"/>
          </a:xfrm>
          <a:prstGeom prst="rect">
            <a:avLst/>
          </a:prstGeom>
          <a:noFill/>
        </p:spPr>
        <p:txBody>
          <a:bodyPr wrap="square" rtlCol="0">
            <a:spAutoFit/>
          </a:bodyPr>
          <a:lstStyle/>
          <a:p>
            <a:r>
              <a:rPr lang="en-US" sz="2800" b="1" dirty="0" err="1" smtClean="0">
                <a:solidFill>
                  <a:srgbClr val="C00000"/>
                </a:solidFill>
                <a:latin typeface="a song for jennifer" panose="02000000000000000000" pitchFamily="2" charset="0"/>
              </a:rPr>
              <a:t>Pedimented</a:t>
            </a:r>
            <a:r>
              <a:rPr lang="en-US" sz="2800" b="1" dirty="0" smtClean="0">
                <a:solidFill>
                  <a:srgbClr val="C00000"/>
                </a:solidFill>
                <a:latin typeface="a song for jennifer" panose="02000000000000000000" pitchFamily="2" charset="0"/>
              </a:rPr>
              <a:t> Porch Entry</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5801418" y="4602222"/>
            <a:ext cx="2103120"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One Story Side Wing</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8433851" y="4582726"/>
            <a:ext cx="1719072"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Side Lights</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9668291" y="3599628"/>
            <a:ext cx="1938528"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Six-Over-Six Light Windows</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316058241"/>
      </p:ext>
    </p:extLst>
  </p:cSld>
  <p:clrMapOvr>
    <a:masterClrMapping/>
  </p:clrMapOvr>
  <p:transition spd="med" advTm="20458">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Colonial Revival</a:t>
            </a:r>
            <a:endParaRPr lang="en-US" sz="52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9866" y="1818920"/>
            <a:ext cx="6651595" cy="4434396"/>
          </a:xfrm>
          <a:prstGeom prst="rect">
            <a:avLst/>
          </a:prstGeom>
          <a:ln w="66675">
            <a:solidFill>
              <a:schemeClr val="tx1"/>
            </a:solidFill>
          </a:ln>
        </p:spPr>
      </p:pic>
      <p:sp>
        <p:nvSpPr>
          <p:cNvPr id="8" name="TextBox 7"/>
          <p:cNvSpPr txBox="1"/>
          <p:nvPr/>
        </p:nvSpPr>
        <p:spPr>
          <a:xfrm>
            <a:off x="7704558" y="1704192"/>
            <a:ext cx="3255264" cy="5355312"/>
          </a:xfrm>
          <a:prstGeom prst="rect">
            <a:avLst/>
          </a:prstGeom>
          <a:noFill/>
        </p:spPr>
        <p:txBody>
          <a:bodyPr wrap="square" rtlCol="0">
            <a:spAutoFit/>
          </a:bodyPr>
          <a:lstStyle/>
          <a:p>
            <a:r>
              <a:rPr lang="en-US" sz="3200" b="1" i="1" dirty="0" smtClean="0">
                <a:latin typeface="a song for jennifer" panose="02000000000000000000" pitchFamily="2" charset="0"/>
              </a:rPr>
              <a:t>Longacre House</a:t>
            </a:r>
          </a:p>
          <a:p>
            <a:r>
              <a:rPr lang="en-US" sz="3200" b="1" i="1" dirty="0" smtClean="0">
                <a:latin typeface="a song for jennifer" panose="02000000000000000000" pitchFamily="2" charset="0"/>
              </a:rPr>
              <a:t>Georgian</a:t>
            </a:r>
          </a:p>
          <a:p>
            <a:endParaRPr lang="en-US" sz="2800" b="1" i="1" dirty="0" smtClean="0">
              <a:latin typeface="a song for jennifer" panose="02000000000000000000" pitchFamily="2" charset="0"/>
            </a:endParaRPr>
          </a:p>
          <a:p>
            <a:r>
              <a:rPr lang="en-US" sz="3200" b="1" i="1" dirty="0" smtClean="0">
                <a:latin typeface="a song for jennifer" panose="02000000000000000000" pitchFamily="2" charset="0"/>
              </a:rPr>
              <a:t>Built 1869, remodeled 1918 by Marcus </a:t>
            </a:r>
            <a:r>
              <a:rPr lang="en-US" sz="3200" b="1" i="1" dirty="0" err="1" smtClean="0">
                <a:latin typeface="a song for jennifer" panose="02000000000000000000" pitchFamily="2" charset="0"/>
              </a:rPr>
              <a:t>Burrowes</a:t>
            </a:r>
            <a:endParaRPr lang="en-US" sz="3200" b="1" i="1" dirty="0" smtClean="0">
              <a:latin typeface="a song for jennifer" panose="02000000000000000000" pitchFamily="2" charset="0"/>
            </a:endParaRPr>
          </a:p>
          <a:p>
            <a:endParaRPr lang="en-US" sz="2800" b="1" i="1" dirty="0">
              <a:latin typeface="a song for jennifer" panose="02000000000000000000" pitchFamily="2" charset="0"/>
            </a:endParaRPr>
          </a:p>
          <a:p>
            <a:r>
              <a:rPr lang="en-US" sz="3200" b="1" i="1" dirty="0" smtClean="0">
                <a:latin typeface="a song for jennifer" panose="02000000000000000000" pitchFamily="2" charset="0"/>
              </a:rPr>
              <a:t>Farmington Road</a:t>
            </a:r>
          </a:p>
          <a:p>
            <a:r>
              <a:rPr lang="en-US" sz="3200" b="1" i="1" dirty="0" smtClean="0">
                <a:latin typeface="a song for jennifer" panose="02000000000000000000" pitchFamily="2" charset="0"/>
              </a:rPr>
              <a:t>Farmington Hills</a:t>
            </a:r>
          </a:p>
          <a:p>
            <a:endParaRPr lang="en-US" dirty="0" smtClean="0"/>
          </a:p>
          <a:p>
            <a:endParaRPr lang="en-US" dirty="0"/>
          </a:p>
          <a:p>
            <a:endParaRPr lang="en-US" dirty="0"/>
          </a:p>
        </p:txBody>
      </p:sp>
      <p:sp>
        <p:nvSpPr>
          <p:cNvPr id="9" name="TextBox 8"/>
          <p:cNvSpPr txBox="1"/>
          <p:nvPr/>
        </p:nvSpPr>
        <p:spPr>
          <a:xfrm>
            <a:off x="5282073" y="5085582"/>
            <a:ext cx="1961535"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Brick Veneer</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2838840" y="3360677"/>
            <a:ext cx="2020529"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Hipped Roof</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4952466" y="3707103"/>
            <a:ext cx="2197509"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Tripled Windows</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2182761" y="4376109"/>
            <a:ext cx="2551053"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Georgian </a:t>
            </a:r>
            <a:r>
              <a:rPr lang="en-US" sz="2800" b="1" dirty="0" err="1" smtClean="0">
                <a:solidFill>
                  <a:srgbClr val="C00000"/>
                </a:solidFill>
                <a:latin typeface="a song for jennifer" panose="02000000000000000000" pitchFamily="2" charset="0"/>
              </a:rPr>
              <a:t>Pedimented</a:t>
            </a:r>
            <a:r>
              <a:rPr lang="en-US" sz="2800" b="1" dirty="0" smtClean="0">
                <a:solidFill>
                  <a:srgbClr val="C00000"/>
                </a:solidFill>
                <a:latin typeface="a song for jennifer" panose="02000000000000000000" pitchFamily="2" charset="0"/>
              </a:rPr>
              <a:t> Entrance</a:t>
            </a:r>
            <a:endParaRPr lang="en-US" sz="2800" b="1" dirty="0">
              <a:solidFill>
                <a:srgbClr val="C00000"/>
              </a:solidFill>
              <a:latin typeface="a song for jennifer" panose="02000000000000000000" pitchFamily="2" charset="0"/>
            </a:endParaRPr>
          </a:p>
        </p:txBody>
      </p:sp>
      <p:sp>
        <p:nvSpPr>
          <p:cNvPr id="13" name="TextBox 12"/>
          <p:cNvSpPr txBox="1"/>
          <p:nvPr/>
        </p:nvSpPr>
        <p:spPr>
          <a:xfrm>
            <a:off x="4953064" y="2674179"/>
            <a:ext cx="1393723"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Dormers</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428529454"/>
      </p:ext>
    </p:extLst>
  </p:cSld>
  <p:clrMapOvr>
    <a:masterClrMapping/>
  </p:clrMapOvr>
  <p:transition spd="med" advTm="38394">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Colonial Revival</a:t>
            </a:r>
            <a:endParaRPr lang="en-US" sz="52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826" y="1824084"/>
            <a:ext cx="6063059" cy="4041648"/>
          </a:xfrm>
          <a:prstGeom prst="rect">
            <a:avLst/>
          </a:prstGeom>
          <a:ln w="66675">
            <a:solidFill>
              <a:schemeClr val="tx1"/>
            </a:solidFill>
          </a:ln>
        </p:spPr>
      </p:pic>
      <p:sp>
        <p:nvSpPr>
          <p:cNvPr id="8" name="TextBox 7"/>
          <p:cNvSpPr txBox="1"/>
          <p:nvPr/>
        </p:nvSpPr>
        <p:spPr>
          <a:xfrm>
            <a:off x="7664321" y="1799454"/>
            <a:ext cx="3867658" cy="2862322"/>
          </a:xfrm>
          <a:prstGeom prst="rect">
            <a:avLst/>
          </a:prstGeom>
          <a:noFill/>
        </p:spPr>
        <p:txBody>
          <a:bodyPr wrap="square" rtlCol="0">
            <a:spAutoFit/>
          </a:bodyPr>
          <a:lstStyle/>
          <a:p>
            <a:r>
              <a:rPr lang="en-US" sz="3600" b="1" i="1" dirty="0" smtClean="0">
                <a:latin typeface="a song for jennifer" panose="02000000000000000000" pitchFamily="2" charset="0"/>
              </a:rPr>
              <a:t>1920</a:t>
            </a:r>
          </a:p>
          <a:p>
            <a:r>
              <a:rPr lang="en-US" sz="3600" b="1" i="1" dirty="0" smtClean="0">
                <a:latin typeface="a song for jennifer" panose="02000000000000000000" pitchFamily="2" charset="0"/>
              </a:rPr>
              <a:t>Federal</a:t>
            </a:r>
          </a:p>
          <a:p>
            <a:endParaRPr lang="en-US" sz="3600" b="1" i="1" dirty="0" smtClean="0">
              <a:latin typeface="a song for jennifer" panose="02000000000000000000" pitchFamily="2" charset="0"/>
            </a:endParaRPr>
          </a:p>
          <a:p>
            <a:r>
              <a:rPr lang="en-US" sz="3600" b="1" i="1" dirty="0" smtClean="0">
                <a:latin typeface="a song for jennifer" panose="02000000000000000000" pitchFamily="2" charset="0"/>
              </a:rPr>
              <a:t>Brookdale Road</a:t>
            </a:r>
          </a:p>
          <a:p>
            <a:r>
              <a:rPr lang="en-US" sz="3600" b="1" i="1" dirty="0" smtClean="0">
                <a:latin typeface="a song for jennifer" panose="02000000000000000000" pitchFamily="2" charset="0"/>
              </a:rPr>
              <a:t>Farmington</a:t>
            </a:r>
            <a:endParaRPr lang="en-US" sz="3600" b="1" i="1" dirty="0">
              <a:latin typeface="a song for jennifer" panose="02000000000000000000" pitchFamily="2" charset="0"/>
            </a:endParaRPr>
          </a:p>
        </p:txBody>
      </p:sp>
      <p:sp>
        <p:nvSpPr>
          <p:cNvPr id="9" name="TextBox 8"/>
          <p:cNvSpPr txBox="1"/>
          <p:nvPr/>
        </p:nvSpPr>
        <p:spPr>
          <a:xfrm>
            <a:off x="4390705" y="3084068"/>
            <a:ext cx="1327354"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Palladian Window</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3727450" y="4420658"/>
            <a:ext cx="1902542"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Portico</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1229596" y="2951946"/>
            <a:ext cx="2322909"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Side Gable Roof with Cross Gable</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1229596" y="4997072"/>
            <a:ext cx="2100109"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Nine-Over-One Light Windows</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581787402"/>
      </p:ext>
    </p:extLst>
  </p:cSld>
  <p:clrMapOvr>
    <a:masterClrMapping/>
  </p:clrMapOvr>
  <p:transition spd="med" advTm="38629">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French Eclectic, ca. 1920-1945</a:t>
            </a:r>
            <a:endParaRPr lang="en-US" sz="5200" b="1" dirty="0">
              <a:latin typeface="a song for jennifer" panose="02000000000000000000" pitchFamily="2" charset="0"/>
            </a:endParaRPr>
          </a:p>
        </p:txBody>
      </p:sp>
      <p:sp>
        <p:nvSpPr>
          <p:cNvPr id="5" name="TextBox 4"/>
          <p:cNvSpPr txBox="1"/>
          <p:nvPr/>
        </p:nvSpPr>
        <p:spPr>
          <a:xfrm>
            <a:off x="1003300" y="1701800"/>
            <a:ext cx="10604500" cy="4401205"/>
          </a:xfrm>
          <a:prstGeom prst="rect">
            <a:avLst/>
          </a:prstGeom>
          <a:noFill/>
        </p:spPr>
        <p:txBody>
          <a:bodyPr wrap="square" rtlCol="0">
            <a:spAutoFit/>
          </a:bodyPr>
          <a:lstStyle/>
          <a:p>
            <a:r>
              <a:rPr lang="en-US" sz="2800" b="1" dirty="0" smtClean="0">
                <a:latin typeface="a song for jennifer" panose="02000000000000000000" pitchFamily="2" charset="0"/>
              </a:rPr>
              <a:t>French Eclectic refers to a style that draws from centuries of French domestic architecture. Rather than the elaborate chateaux which inspired the </a:t>
            </a:r>
            <a:r>
              <a:rPr lang="en-US" sz="2800" b="1" dirty="0" err="1" smtClean="0">
                <a:latin typeface="a song for jennifer" panose="02000000000000000000" pitchFamily="2" charset="0"/>
              </a:rPr>
              <a:t>Chateauesque</a:t>
            </a:r>
            <a:r>
              <a:rPr lang="en-US" sz="2800" b="1" dirty="0" smtClean="0">
                <a:latin typeface="a song for jennifer" panose="02000000000000000000" pitchFamily="2" charset="0"/>
              </a:rPr>
              <a:t> style, French Eclectic was based on the more modest farmhouses of France. Steeply pitched hipped roofs, towers with conical roofs, flared eaves and masonry dominate the style. </a:t>
            </a:r>
          </a:p>
          <a:p>
            <a:endParaRPr lang="en-US" sz="2800" b="1" dirty="0">
              <a:latin typeface="a song for jennifer" panose="02000000000000000000" pitchFamily="2" charset="0"/>
            </a:endParaRPr>
          </a:p>
          <a:p>
            <a:r>
              <a:rPr lang="en-US" sz="2800" b="1" dirty="0" smtClean="0">
                <a:latin typeface="a song for jennifer" panose="02000000000000000000" pitchFamily="2" charset="0"/>
              </a:rPr>
              <a:t>Americans returning from the French front of World War I, along with photographs of French homes newly available to Americans during the 1920s, created the interest in French domestic architecture.  Our local examples are rustic interpretations of the style.</a:t>
            </a:r>
            <a:endParaRPr lang="en-US" sz="2800" b="1" dirty="0">
              <a:latin typeface="a song for jennifer" panose="02000000000000000000"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8924133"/>
      </p:ext>
    </p:extLst>
  </p:cSld>
  <p:clrMapOvr>
    <a:masterClrMapping/>
  </p:clrMapOvr>
  <p:transition spd="med" advTm="226">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French Eclectic Characteristics</a:t>
            </a:r>
            <a:endParaRPr lang="en-US" sz="5200" b="1" dirty="0">
              <a:latin typeface="a song for jennifer" panose="02000000000000000000"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31850" y="1592059"/>
            <a:ext cx="9350477" cy="6001643"/>
          </a:xfrm>
          <a:prstGeom prst="rect">
            <a:avLst/>
          </a:prstGeom>
          <a:noFill/>
        </p:spPr>
        <p:txBody>
          <a:bodyPr wrap="square" rtlCol="0">
            <a:spAutoFit/>
          </a:bodyPr>
          <a:lstStyle/>
          <a:p>
            <a:pPr marL="571500" indent="-571500">
              <a:buFont typeface="Arial" panose="020B0604020202020204" pitchFamily="34" charset="0"/>
              <a:buChar char="•"/>
            </a:pPr>
            <a:r>
              <a:rPr lang="en-US" sz="3200" b="1" dirty="0" err="1" smtClean="0">
                <a:latin typeface="a song for jennifer" panose="02000000000000000000" pitchFamily="2" charset="0"/>
              </a:rPr>
              <a:t>Assymetrical</a:t>
            </a:r>
            <a:r>
              <a:rPr lang="en-US" sz="3200" b="1" dirty="0" smtClean="0">
                <a:latin typeface="a song for jennifer" panose="02000000000000000000" pitchFamily="2" charset="0"/>
              </a:rPr>
              <a:t> massing</a:t>
            </a:r>
          </a:p>
          <a:p>
            <a:pPr marL="571500" indent="-571500">
              <a:buFont typeface="Arial" panose="020B0604020202020204" pitchFamily="34" charset="0"/>
              <a:buChar char="•"/>
            </a:pPr>
            <a:r>
              <a:rPr lang="en-US" sz="3200" b="1" dirty="0" smtClean="0">
                <a:latin typeface="a song for jennifer" panose="02000000000000000000" pitchFamily="2" charset="0"/>
              </a:rPr>
              <a:t>Symmetrical with hipped roof</a:t>
            </a:r>
          </a:p>
          <a:p>
            <a:pPr marL="571500" indent="-571500">
              <a:buFont typeface="Arial" panose="020B0604020202020204" pitchFamily="34" charset="0"/>
              <a:buChar char="•"/>
            </a:pPr>
            <a:r>
              <a:rPr lang="en-US" sz="3200" b="1" dirty="0" smtClean="0">
                <a:latin typeface="a song for jennifer" panose="02000000000000000000" pitchFamily="2" charset="0"/>
              </a:rPr>
              <a:t>Half-timbering</a:t>
            </a:r>
          </a:p>
          <a:p>
            <a:pPr marL="571500" indent="-571500">
              <a:buFont typeface="Arial" panose="020B0604020202020204" pitchFamily="34" charset="0"/>
              <a:buChar char="•"/>
            </a:pPr>
            <a:r>
              <a:rPr lang="en-US" sz="3200" b="1" dirty="0" smtClean="0">
                <a:latin typeface="a song for jennifer" panose="02000000000000000000" pitchFamily="2" charset="0"/>
              </a:rPr>
              <a:t>Hipped dormers</a:t>
            </a:r>
          </a:p>
          <a:p>
            <a:pPr marL="571500" indent="-571500">
              <a:buFont typeface="Arial" panose="020B0604020202020204" pitchFamily="34" charset="0"/>
              <a:buChar char="•"/>
            </a:pPr>
            <a:r>
              <a:rPr lang="en-US" sz="3200" b="1" dirty="0" smtClean="0">
                <a:latin typeface="a song for jennifer" panose="02000000000000000000" pitchFamily="2" charset="0"/>
              </a:rPr>
              <a:t>Gable dormers</a:t>
            </a:r>
          </a:p>
          <a:p>
            <a:pPr marL="571500" indent="-571500">
              <a:buFont typeface="Arial" panose="020B0604020202020204" pitchFamily="34" charset="0"/>
              <a:buChar char="•"/>
            </a:pPr>
            <a:r>
              <a:rPr lang="en-US" sz="3200" b="1" dirty="0" smtClean="0">
                <a:latin typeface="a song for jennifer" panose="02000000000000000000" pitchFamily="2" charset="0"/>
              </a:rPr>
              <a:t>Arched dormers</a:t>
            </a:r>
          </a:p>
          <a:p>
            <a:pPr marL="571500" indent="-571500">
              <a:buFont typeface="Arial" panose="020B0604020202020204" pitchFamily="34" charset="0"/>
              <a:buChar char="•"/>
            </a:pPr>
            <a:r>
              <a:rPr lang="en-US" sz="3200" b="1" dirty="0" smtClean="0">
                <a:latin typeface="a song for jennifer" panose="02000000000000000000" pitchFamily="2" charset="0"/>
              </a:rPr>
              <a:t>Arched doors</a:t>
            </a:r>
          </a:p>
          <a:p>
            <a:pPr marL="571500" indent="-571500">
              <a:buFont typeface="Arial" panose="020B0604020202020204" pitchFamily="34" charset="0"/>
              <a:buChar char="•"/>
            </a:pPr>
            <a:r>
              <a:rPr lang="en-US" sz="3200" b="1" dirty="0" smtClean="0">
                <a:latin typeface="a song for jennifer" panose="02000000000000000000" pitchFamily="2" charset="0"/>
              </a:rPr>
              <a:t>Double-hung or casement windows</a:t>
            </a:r>
          </a:p>
          <a:p>
            <a:pPr marL="571500" indent="-571500">
              <a:buFont typeface="Arial" panose="020B0604020202020204" pitchFamily="34" charset="0"/>
              <a:buChar char="•"/>
            </a:pPr>
            <a:r>
              <a:rPr lang="en-US" sz="3200" b="1" dirty="0" smtClean="0">
                <a:latin typeface="a song for jennifer" panose="02000000000000000000" pitchFamily="2" charset="0"/>
              </a:rPr>
              <a:t>Shutters</a:t>
            </a:r>
          </a:p>
          <a:p>
            <a:pPr marL="571500" indent="-571500">
              <a:buFont typeface="Arial" panose="020B0604020202020204" pitchFamily="34" charset="0"/>
              <a:buChar char="•"/>
            </a:pPr>
            <a:r>
              <a:rPr lang="en-US" sz="3200" b="1" dirty="0" smtClean="0">
                <a:latin typeface="a song for jennifer" panose="02000000000000000000" pitchFamily="2" charset="0"/>
              </a:rPr>
              <a:t>Varied roof massing</a:t>
            </a:r>
          </a:p>
          <a:p>
            <a:pPr marL="571500" indent="-571500">
              <a:buFont typeface="Arial" panose="020B0604020202020204" pitchFamily="34" charset="0"/>
              <a:buChar char="•"/>
            </a:pPr>
            <a:endParaRPr lang="en-US" sz="3200" b="1" dirty="0" smtClean="0">
              <a:latin typeface="a song for jennifer" panose="02000000000000000000" pitchFamily="2" charset="0"/>
            </a:endParaRPr>
          </a:p>
          <a:p>
            <a:pPr marL="571500" indent="-571500">
              <a:buFont typeface="Arial" panose="020B0604020202020204" pitchFamily="34" charset="0"/>
              <a:buChar char="•"/>
            </a:pPr>
            <a:endParaRPr lang="en-US" sz="3200" b="1" dirty="0">
              <a:latin typeface="a song for jennifer" panose="02000000000000000000" pitchFamily="2" charset="0"/>
            </a:endParaRPr>
          </a:p>
        </p:txBody>
      </p:sp>
    </p:spTree>
    <p:extLst>
      <p:ext uri="{BB962C8B-B14F-4D97-AF65-F5344CB8AC3E}">
        <p14:creationId xmlns:p14="http://schemas.microsoft.com/office/powerpoint/2010/main" val="2079331173"/>
      </p:ext>
    </p:extLst>
  </p:cSld>
  <p:clrMapOvr>
    <a:masterClrMapping/>
  </p:clrMapOvr>
  <p:transition spd="med" advTm="483">
    <p:pull/>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French Eclectic</a:t>
            </a:r>
            <a:endParaRPr lang="en-US" sz="5200" b="1" dirty="0">
              <a:latin typeface="a song for jennifer" panose="02000000000000000000"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5680" y="1818920"/>
            <a:ext cx="6850690" cy="4465320"/>
          </a:xfrm>
          <a:prstGeom prst="rect">
            <a:avLst/>
          </a:prstGeom>
          <a:ln w="66675">
            <a:solidFill>
              <a:schemeClr val="tx1"/>
            </a:solidFill>
          </a:ln>
        </p:spPr>
      </p:pic>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284464" y="2029968"/>
            <a:ext cx="3273552" cy="3539430"/>
          </a:xfrm>
          <a:prstGeom prst="rect">
            <a:avLst/>
          </a:prstGeom>
          <a:noFill/>
        </p:spPr>
        <p:txBody>
          <a:bodyPr wrap="square" rtlCol="0">
            <a:spAutoFit/>
          </a:bodyPr>
          <a:lstStyle/>
          <a:p>
            <a:r>
              <a:rPr lang="en-US" sz="3200" b="1" i="1" dirty="0" err="1" smtClean="0">
                <a:latin typeface="a song for jennifer" panose="02000000000000000000" pitchFamily="2" charset="0"/>
              </a:rPr>
              <a:t>Burbrook</a:t>
            </a:r>
            <a:endParaRPr lang="en-US" sz="3200" b="1" i="1" dirty="0" smtClean="0">
              <a:latin typeface="a song for jennifer" panose="02000000000000000000" pitchFamily="2" charset="0"/>
            </a:endParaRPr>
          </a:p>
          <a:p>
            <a:r>
              <a:rPr lang="en-US" sz="3200" b="1" i="1" dirty="0" smtClean="0">
                <a:latin typeface="a song for jennifer" panose="02000000000000000000" pitchFamily="2" charset="0"/>
              </a:rPr>
              <a:t>1924</a:t>
            </a:r>
          </a:p>
          <a:p>
            <a:r>
              <a:rPr lang="en-US" sz="3200" b="1" i="1" dirty="0" smtClean="0">
                <a:latin typeface="a song for jennifer" panose="02000000000000000000" pitchFamily="2" charset="0"/>
              </a:rPr>
              <a:t>Architect: Marcus </a:t>
            </a:r>
            <a:r>
              <a:rPr lang="en-US" sz="3200" b="1" i="1" dirty="0" err="1" smtClean="0">
                <a:latin typeface="a song for jennifer" panose="02000000000000000000" pitchFamily="2" charset="0"/>
              </a:rPr>
              <a:t>Burrowes</a:t>
            </a:r>
            <a:endParaRPr lang="en-US" sz="3200" b="1" i="1" dirty="0" smtClean="0">
              <a:latin typeface="a song for jennifer" panose="02000000000000000000" pitchFamily="2" charset="0"/>
            </a:endParaRPr>
          </a:p>
          <a:p>
            <a:endParaRPr lang="en-US" sz="3200" b="1" i="1" dirty="0">
              <a:latin typeface="a song for jennifer" panose="02000000000000000000" pitchFamily="2" charset="0"/>
            </a:endParaRPr>
          </a:p>
          <a:p>
            <a:r>
              <a:rPr lang="en-US" sz="3200" b="1" i="1" dirty="0" smtClean="0">
                <a:latin typeface="a song for jennifer" panose="02000000000000000000" pitchFamily="2" charset="0"/>
              </a:rPr>
              <a:t>Locust Lane</a:t>
            </a:r>
          </a:p>
          <a:p>
            <a:r>
              <a:rPr lang="en-US" sz="3200" b="1" i="1" dirty="0" smtClean="0">
                <a:latin typeface="a song for jennifer" panose="02000000000000000000" pitchFamily="2" charset="0"/>
              </a:rPr>
              <a:t>Farmington Hills</a:t>
            </a:r>
            <a:endParaRPr lang="en-US" sz="3200" b="1" i="1" dirty="0">
              <a:latin typeface="a song for jennifer" panose="02000000000000000000" pitchFamily="2" charset="0"/>
            </a:endParaRPr>
          </a:p>
        </p:txBody>
      </p:sp>
      <p:sp>
        <p:nvSpPr>
          <p:cNvPr id="7" name="TextBox 6"/>
          <p:cNvSpPr txBox="1"/>
          <p:nvPr/>
        </p:nvSpPr>
        <p:spPr>
          <a:xfrm>
            <a:off x="995680" y="5001820"/>
            <a:ext cx="1975104"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Asymmetrical</a:t>
            </a:r>
            <a:endParaRPr lang="en-US" sz="2800" b="1" dirty="0">
              <a:solidFill>
                <a:srgbClr val="C00000"/>
              </a:solidFill>
              <a:latin typeface="a song for jennifer" panose="02000000000000000000" pitchFamily="2" charset="0"/>
            </a:endParaRPr>
          </a:p>
        </p:txBody>
      </p:sp>
      <p:sp>
        <p:nvSpPr>
          <p:cNvPr id="8" name="TextBox 7"/>
          <p:cNvSpPr txBox="1"/>
          <p:nvPr/>
        </p:nvSpPr>
        <p:spPr>
          <a:xfrm>
            <a:off x="4072135" y="2385755"/>
            <a:ext cx="1316736"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Hipped Roof</a:t>
            </a:r>
          </a:p>
          <a:p>
            <a:endParaRPr lang="en-US" sz="2800" b="1" dirty="0">
              <a:solidFill>
                <a:srgbClr val="C00000"/>
              </a:solidFill>
              <a:latin typeface="a song for jennifer" panose="02000000000000000000" pitchFamily="2" charset="0"/>
            </a:endParaRPr>
          </a:p>
        </p:txBody>
      </p:sp>
      <p:sp>
        <p:nvSpPr>
          <p:cNvPr id="9" name="TextBox 8"/>
          <p:cNvSpPr txBox="1"/>
          <p:nvPr/>
        </p:nvSpPr>
        <p:spPr>
          <a:xfrm>
            <a:off x="6282337" y="2441167"/>
            <a:ext cx="1188720"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Gable  Dormer</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2789943" y="4786377"/>
            <a:ext cx="2610711"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Entry Porch with Flared Eaves</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4639063" y="2951946"/>
            <a:ext cx="149961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Casement Windows</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1115956" y="2794841"/>
            <a:ext cx="163677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Hipped Dormer</a:t>
            </a:r>
            <a:endParaRPr lang="en-US" sz="2800" b="1" dirty="0">
              <a:solidFill>
                <a:srgbClr val="C00000"/>
              </a:solidFill>
              <a:latin typeface="a song for jennifer" panose="02000000000000000000" pitchFamily="2" charset="0"/>
            </a:endParaRPr>
          </a:p>
        </p:txBody>
      </p:sp>
      <p:sp>
        <p:nvSpPr>
          <p:cNvPr id="13" name="TextBox 12"/>
          <p:cNvSpPr txBox="1"/>
          <p:nvPr/>
        </p:nvSpPr>
        <p:spPr>
          <a:xfrm>
            <a:off x="2783057" y="1899278"/>
            <a:ext cx="1426210"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Varied Roof Line</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3640195689"/>
      </p:ext>
    </p:extLst>
  </p:cSld>
  <p:clrMapOvr>
    <a:masterClrMapping/>
  </p:clrMapOvr>
  <p:transition spd="med" advTm="2764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French Eclectic</a:t>
            </a:r>
            <a:endParaRPr lang="en-US" sz="5200" b="1" dirty="0">
              <a:latin typeface="a song for jennifer" panose="02000000000000000000" pitchFamily="2" charset="0"/>
            </a:endParaRP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284464" y="2029968"/>
            <a:ext cx="3273552" cy="3539430"/>
          </a:xfrm>
          <a:prstGeom prst="rect">
            <a:avLst/>
          </a:prstGeom>
          <a:noFill/>
        </p:spPr>
        <p:txBody>
          <a:bodyPr wrap="square" rtlCol="0">
            <a:spAutoFit/>
          </a:bodyPr>
          <a:lstStyle/>
          <a:p>
            <a:r>
              <a:rPr lang="en-US" sz="3200" b="1" i="1" dirty="0" smtClean="0">
                <a:latin typeface="a song for jennifer" panose="02000000000000000000" pitchFamily="2" charset="0"/>
              </a:rPr>
              <a:t>Spicer House</a:t>
            </a:r>
          </a:p>
          <a:p>
            <a:r>
              <a:rPr lang="en-US" sz="3200" b="1" i="1" dirty="0" smtClean="0">
                <a:latin typeface="a song for jennifer" panose="02000000000000000000" pitchFamily="2" charset="0"/>
              </a:rPr>
              <a:t>1926</a:t>
            </a:r>
          </a:p>
          <a:p>
            <a:r>
              <a:rPr lang="en-US" sz="3200" b="1" i="1" dirty="0" smtClean="0">
                <a:latin typeface="a song for jennifer" panose="02000000000000000000" pitchFamily="2" charset="0"/>
              </a:rPr>
              <a:t>Architect: Marcus </a:t>
            </a:r>
            <a:r>
              <a:rPr lang="en-US" sz="3200" b="1" i="1" dirty="0" err="1" smtClean="0">
                <a:latin typeface="a song for jennifer" panose="02000000000000000000" pitchFamily="2" charset="0"/>
              </a:rPr>
              <a:t>Burrowes</a:t>
            </a:r>
            <a:endParaRPr lang="en-US" sz="3200" b="1" i="1" dirty="0" smtClean="0">
              <a:latin typeface="a song for jennifer" panose="02000000000000000000" pitchFamily="2" charset="0"/>
            </a:endParaRPr>
          </a:p>
          <a:p>
            <a:endParaRPr lang="en-US" sz="3200" b="1" i="1" dirty="0">
              <a:latin typeface="a song for jennifer" panose="02000000000000000000" pitchFamily="2" charset="0"/>
            </a:endParaRPr>
          </a:p>
          <a:p>
            <a:r>
              <a:rPr lang="en-US" sz="3200" b="1" i="1" dirty="0" smtClean="0">
                <a:latin typeface="a song for jennifer" panose="02000000000000000000" pitchFamily="2" charset="0"/>
              </a:rPr>
              <a:t>Heritage Park</a:t>
            </a:r>
          </a:p>
          <a:p>
            <a:r>
              <a:rPr lang="en-US" sz="3200" b="1" i="1" dirty="0" smtClean="0">
                <a:latin typeface="a song for jennifer" panose="02000000000000000000" pitchFamily="2" charset="0"/>
              </a:rPr>
              <a:t>Farmington Hills</a:t>
            </a:r>
            <a:endParaRPr lang="en-US" sz="3200" b="1" i="1" dirty="0">
              <a:latin typeface="a song for jennifer" panose="02000000000000000000" pitchFamily="2" charset="0"/>
            </a:endParaRP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2500" y="1818920"/>
            <a:ext cx="6704330" cy="4469553"/>
          </a:xfrm>
          <a:prstGeom prst="rect">
            <a:avLst/>
          </a:prstGeom>
          <a:ln w="66675">
            <a:solidFill>
              <a:schemeClr val="tx1"/>
            </a:solidFill>
          </a:ln>
        </p:spPr>
      </p:pic>
      <p:sp>
        <p:nvSpPr>
          <p:cNvPr id="8" name="TextBox 7"/>
          <p:cNvSpPr txBox="1"/>
          <p:nvPr/>
        </p:nvSpPr>
        <p:spPr>
          <a:xfrm>
            <a:off x="1625092" y="5307788"/>
            <a:ext cx="2578608"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Asymmetrical</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6155563" y="2852636"/>
            <a:ext cx="178917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Casement Windows</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5493004" y="4495744"/>
            <a:ext cx="2163826"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Arched Entry with Gable Porch</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3529887344"/>
      </p:ext>
    </p:extLst>
  </p:cSld>
  <p:clrMapOvr>
    <a:masterClrMapping/>
  </p:clrMapOvr>
  <p:transition spd="med" advTm="37705">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French Eclectic</a:t>
            </a:r>
            <a:endParaRPr lang="en-US" sz="5200" b="1" dirty="0">
              <a:latin typeface="a song for jennifer" panose="02000000000000000000" pitchFamily="2" charset="0"/>
            </a:endParaRPr>
          </a:p>
        </p:txBody>
      </p:sp>
      <p:cxnSp>
        <p:nvCxnSpPr>
          <p:cNvPr id="5" name="Straight Connector 4"/>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284464" y="2029968"/>
            <a:ext cx="3273552" cy="1077218"/>
          </a:xfrm>
          <a:prstGeom prst="rect">
            <a:avLst/>
          </a:prstGeom>
          <a:noFill/>
        </p:spPr>
        <p:txBody>
          <a:bodyPr wrap="square" rtlCol="0">
            <a:spAutoFit/>
          </a:bodyPr>
          <a:lstStyle/>
          <a:p>
            <a:r>
              <a:rPr lang="en-US" sz="3200" b="1" i="1" dirty="0" smtClean="0">
                <a:latin typeface="a song for jennifer" panose="02000000000000000000" pitchFamily="2" charset="0"/>
              </a:rPr>
              <a:t>Spicer House</a:t>
            </a:r>
          </a:p>
          <a:p>
            <a:r>
              <a:rPr lang="en-US" sz="3200" b="1" i="1" dirty="0" smtClean="0">
                <a:latin typeface="a song for jennifer" panose="02000000000000000000" pitchFamily="2" charset="0"/>
              </a:rPr>
              <a:t>Rear View</a:t>
            </a:r>
            <a:endParaRPr lang="en-US" sz="3200" b="1" i="1" dirty="0">
              <a:latin typeface="a song for jennifer" panose="02000000000000000000" pitchFamily="2"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850" y="1818920"/>
            <a:ext cx="6824980" cy="4550427"/>
          </a:xfrm>
          <a:prstGeom prst="rect">
            <a:avLst/>
          </a:prstGeom>
          <a:ln w="66675">
            <a:solidFill>
              <a:schemeClr val="tx1"/>
            </a:solidFill>
          </a:ln>
        </p:spPr>
      </p:pic>
      <p:sp>
        <p:nvSpPr>
          <p:cNvPr id="9" name="TextBox 8"/>
          <p:cNvSpPr txBox="1"/>
          <p:nvPr/>
        </p:nvSpPr>
        <p:spPr>
          <a:xfrm>
            <a:off x="5793994" y="4832700"/>
            <a:ext cx="1810512"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False Half Timbering</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3197098" y="5048143"/>
            <a:ext cx="2596896"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Stucco </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2725257" y="4139018"/>
            <a:ext cx="1519083"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Shutters</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3464950511"/>
      </p:ext>
    </p:extLst>
  </p:cSld>
  <p:clrMapOvr>
    <a:masterClrMapping/>
  </p:clrMapOvr>
  <p:transition spd="med" advTm="54667">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Prairie Style, ca. 1900-1920</a:t>
            </a:r>
            <a:endParaRPr lang="en-US" sz="5200" b="1" dirty="0">
              <a:latin typeface="a song for jennifer" panose="02000000000000000000" pitchFamily="2" charset="0"/>
            </a:endParaRPr>
          </a:p>
        </p:txBody>
      </p:sp>
      <p:sp>
        <p:nvSpPr>
          <p:cNvPr id="5" name="TextBox 4"/>
          <p:cNvSpPr txBox="1"/>
          <p:nvPr/>
        </p:nvSpPr>
        <p:spPr>
          <a:xfrm>
            <a:off x="952500" y="1701800"/>
            <a:ext cx="10706100" cy="3539430"/>
          </a:xfrm>
          <a:prstGeom prst="rect">
            <a:avLst/>
          </a:prstGeom>
          <a:noFill/>
        </p:spPr>
        <p:txBody>
          <a:bodyPr wrap="square" rtlCol="0">
            <a:spAutoFit/>
          </a:bodyPr>
          <a:lstStyle/>
          <a:p>
            <a:r>
              <a:rPr lang="en-US" sz="2800" b="1" dirty="0" smtClean="0">
                <a:latin typeface="a song for jennifer" panose="02000000000000000000" pitchFamily="2" charset="0"/>
              </a:rPr>
              <a:t>The Prairie Style, from the Prairie School which included Frank Lloyd Wright. The style is characterized by a low-pitched roof, often hipped, with wide overhanging eaves.  The style is dominated by horizontal lines, including ribbon windows. </a:t>
            </a:r>
          </a:p>
          <a:p>
            <a:endParaRPr lang="en-US" sz="2800" b="1" dirty="0">
              <a:latin typeface="a song for jennifer" panose="02000000000000000000" pitchFamily="2" charset="0"/>
            </a:endParaRPr>
          </a:p>
          <a:p>
            <a:r>
              <a:rPr lang="en-US" sz="2800" b="1" dirty="0" smtClean="0">
                <a:latin typeface="a song for jennifer" panose="02000000000000000000" pitchFamily="2" charset="0"/>
              </a:rPr>
              <a:t>In towns like Farmington, the American Foursquare is largely the example of the Prairie style that will be found. The American Foursquare has a square footprint, with a full-width front-porch and a center hipped gable in the second story. It is a fixture of the residential architecture of the early twentieth century.</a:t>
            </a:r>
            <a:endParaRPr lang="en-US" sz="28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536224"/>
      </p:ext>
    </p:extLst>
  </p:cSld>
  <p:clrMapOvr>
    <a:masterClrMapping/>
  </p:clrMapOvr>
  <p:transition spd="med" advTm="51615">
    <p:pull/>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fontScale="90000"/>
          </a:bodyPr>
          <a:lstStyle/>
          <a:p>
            <a:r>
              <a:rPr lang="en-US" sz="5200" b="1" dirty="0" smtClean="0">
                <a:latin typeface="a song for jennifer" panose="02000000000000000000" pitchFamily="2" charset="0"/>
              </a:rPr>
              <a:t>Prairie Style Characteristics- American Foursquare</a:t>
            </a:r>
            <a:endParaRPr lang="en-US" sz="52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31850" y="1668337"/>
            <a:ext cx="10841736" cy="4893647"/>
          </a:xfrm>
          <a:prstGeom prst="rect">
            <a:avLst/>
          </a:prstGeom>
          <a:noFill/>
        </p:spPr>
        <p:txBody>
          <a:bodyPr wrap="square" rtlCol="0">
            <a:spAutoFit/>
          </a:bodyPr>
          <a:lstStyle/>
          <a:p>
            <a:pPr marL="457200" indent="-457200">
              <a:buFont typeface="Arial" panose="020B0604020202020204" pitchFamily="34" charset="0"/>
              <a:buChar char="•"/>
            </a:pPr>
            <a:r>
              <a:rPr lang="en-US" sz="3200" b="1" dirty="0" smtClean="0">
                <a:latin typeface="a song for jennifer" panose="02000000000000000000" pitchFamily="2" charset="0"/>
              </a:rPr>
              <a:t>Hipped roof</a:t>
            </a:r>
          </a:p>
          <a:p>
            <a:pPr marL="457200" indent="-457200">
              <a:buFont typeface="Arial" panose="020B0604020202020204" pitchFamily="34" charset="0"/>
              <a:buChar char="•"/>
            </a:pPr>
            <a:r>
              <a:rPr lang="en-US" sz="3200" b="1" dirty="0" smtClean="0">
                <a:latin typeface="a song for jennifer" panose="02000000000000000000" pitchFamily="2" charset="0"/>
              </a:rPr>
              <a:t>Square footprint</a:t>
            </a:r>
          </a:p>
          <a:p>
            <a:pPr marL="457200" indent="-457200">
              <a:buFont typeface="Arial" panose="020B0604020202020204" pitchFamily="34" charset="0"/>
              <a:buChar char="•"/>
            </a:pPr>
            <a:r>
              <a:rPr lang="en-US" sz="3200" b="1" dirty="0" smtClean="0">
                <a:latin typeface="a song for jennifer" panose="02000000000000000000" pitchFamily="2" charset="0"/>
              </a:rPr>
              <a:t>Full-width porch with hipped roof</a:t>
            </a:r>
          </a:p>
          <a:p>
            <a:pPr marL="457200" indent="-457200">
              <a:buFont typeface="Arial" panose="020B0604020202020204" pitchFamily="34" charset="0"/>
              <a:buChar char="•"/>
            </a:pPr>
            <a:r>
              <a:rPr lang="en-US" sz="3200" b="1" dirty="0" smtClean="0">
                <a:latin typeface="a song for jennifer" panose="02000000000000000000" pitchFamily="2" charset="0"/>
              </a:rPr>
              <a:t>Centered entry</a:t>
            </a:r>
          </a:p>
          <a:p>
            <a:pPr marL="457200" indent="-457200">
              <a:buFont typeface="Arial" panose="020B0604020202020204" pitchFamily="34" charset="0"/>
              <a:buChar char="•"/>
            </a:pPr>
            <a:r>
              <a:rPr lang="en-US" sz="3200" b="1" dirty="0" smtClean="0">
                <a:latin typeface="a song for jennifer" panose="02000000000000000000" pitchFamily="2" charset="0"/>
              </a:rPr>
              <a:t>Dormer with hipped roof</a:t>
            </a:r>
          </a:p>
          <a:p>
            <a:pPr marL="457200" indent="-457200">
              <a:buFont typeface="Arial" panose="020B0604020202020204" pitchFamily="34" charset="0"/>
              <a:buChar char="•"/>
            </a:pPr>
            <a:r>
              <a:rPr lang="en-US" sz="3200" b="1" dirty="0" smtClean="0">
                <a:latin typeface="a song for jennifer" panose="02000000000000000000" pitchFamily="2" charset="0"/>
              </a:rPr>
              <a:t>Ribbon windows in dormer</a:t>
            </a:r>
          </a:p>
          <a:p>
            <a:pPr marL="457200" indent="-457200">
              <a:buFont typeface="Arial" panose="020B0604020202020204" pitchFamily="34" charset="0"/>
              <a:buChar char="•"/>
            </a:pPr>
            <a:r>
              <a:rPr lang="en-US" sz="3200" b="1" dirty="0" smtClean="0">
                <a:latin typeface="a song for jennifer" panose="02000000000000000000" pitchFamily="2" charset="0"/>
              </a:rPr>
              <a:t>Double-hung windows with multiple lights in top sash over one light</a:t>
            </a:r>
          </a:p>
          <a:p>
            <a:pPr marL="457200" indent="-457200">
              <a:buFont typeface="Arial" panose="020B0604020202020204" pitchFamily="34" charset="0"/>
              <a:buChar char="•"/>
            </a:pPr>
            <a:r>
              <a:rPr lang="en-US" sz="3200" b="1" dirty="0" smtClean="0">
                <a:latin typeface="a song for jennifer" panose="02000000000000000000" pitchFamily="2" charset="0"/>
              </a:rPr>
              <a:t>Wide over-hanging eaves</a:t>
            </a:r>
          </a:p>
          <a:p>
            <a:pPr marL="457200" indent="-457200">
              <a:buFont typeface="Arial" panose="020B0604020202020204" pitchFamily="34" charset="0"/>
              <a:buChar char="•"/>
            </a:pPr>
            <a:endParaRPr lang="en-US" sz="2800" b="1" dirty="0" smtClean="0">
              <a:latin typeface="a song for jennifer" panose="02000000000000000000" pitchFamily="2" charset="0"/>
            </a:endParaRPr>
          </a:p>
          <a:p>
            <a:pPr marL="457200" indent="-457200">
              <a:buFont typeface="Arial" panose="020B0604020202020204" pitchFamily="34" charset="0"/>
              <a:buChar char="•"/>
            </a:pPr>
            <a:endParaRPr lang="en-US" sz="2800" b="1" dirty="0">
              <a:latin typeface="a song for jennifer" panose="02000000000000000000" pitchFamily="2" charset="0"/>
            </a:endParaRPr>
          </a:p>
        </p:txBody>
      </p:sp>
    </p:spTree>
    <p:extLst>
      <p:ext uri="{BB962C8B-B14F-4D97-AF65-F5344CB8AC3E}">
        <p14:creationId xmlns:p14="http://schemas.microsoft.com/office/powerpoint/2010/main" val="1407891053"/>
      </p:ext>
    </p:extLst>
  </p:cSld>
  <p:clrMapOvr>
    <a:masterClrMapping/>
  </p:clrMapOvr>
  <p:transition spd="med" advTm="31046">
    <p:pull/>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19668"/>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Prairie Style- American Foursquare</a:t>
            </a:r>
            <a:endParaRPr lang="en-US" sz="52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610" y="1963410"/>
            <a:ext cx="6326030" cy="4438366"/>
          </a:xfrm>
          <a:prstGeom prst="rect">
            <a:avLst/>
          </a:prstGeom>
          <a:ln w="66675">
            <a:solidFill>
              <a:schemeClr val="tx1"/>
            </a:solidFill>
          </a:ln>
        </p:spPr>
      </p:pic>
      <p:sp>
        <p:nvSpPr>
          <p:cNvPr id="10" name="TextBox 9"/>
          <p:cNvSpPr txBox="1"/>
          <p:nvPr/>
        </p:nvSpPr>
        <p:spPr>
          <a:xfrm>
            <a:off x="7918704" y="1963410"/>
            <a:ext cx="3428746" cy="2062103"/>
          </a:xfrm>
          <a:prstGeom prst="rect">
            <a:avLst/>
          </a:prstGeom>
          <a:noFill/>
        </p:spPr>
        <p:txBody>
          <a:bodyPr wrap="square" rtlCol="0">
            <a:spAutoFit/>
          </a:bodyPr>
          <a:lstStyle/>
          <a:p>
            <a:r>
              <a:rPr lang="en-US" sz="3200" b="1" i="1" dirty="0" smtClean="0">
                <a:latin typeface="a song for jennifer" panose="02000000000000000000" pitchFamily="2" charset="0"/>
              </a:rPr>
              <a:t>1912</a:t>
            </a:r>
          </a:p>
          <a:p>
            <a:endParaRPr lang="en-US" sz="3200" b="1" i="1" dirty="0">
              <a:latin typeface="a song for jennifer" panose="02000000000000000000" pitchFamily="2" charset="0"/>
            </a:endParaRPr>
          </a:p>
          <a:p>
            <a:r>
              <a:rPr lang="en-US" sz="3200" b="1" i="1" dirty="0" smtClean="0">
                <a:latin typeface="a song for jennifer" panose="02000000000000000000" pitchFamily="2" charset="0"/>
              </a:rPr>
              <a:t>Farmington Road</a:t>
            </a:r>
          </a:p>
          <a:p>
            <a:r>
              <a:rPr lang="en-US" sz="3200" b="1" i="1" dirty="0" smtClean="0">
                <a:latin typeface="a song for jennifer" panose="02000000000000000000" pitchFamily="2" charset="0"/>
              </a:rPr>
              <a:t>Farmington</a:t>
            </a:r>
            <a:endParaRPr lang="en-US" sz="3200" b="1" i="1" dirty="0">
              <a:latin typeface="a song for jennifer" panose="02000000000000000000" pitchFamily="2" charset="0"/>
            </a:endParaRPr>
          </a:p>
        </p:txBody>
      </p:sp>
      <p:sp>
        <p:nvSpPr>
          <p:cNvPr id="11" name="TextBox 10"/>
          <p:cNvSpPr txBox="1"/>
          <p:nvPr/>
        </p:nvSpPr>
        <p:spPr>
          <a:xfrm>
            <a:off x="3777996" y="1911943"/>
            <a:ext cx="2596896"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Hipped Roof</a:t>
            </a:r>
          </a:p>
          <a:p>
            <a:endParaRPr lang="en-US" sz="2800" b="1" dirty="0">
              <a:solidFill>
                <a:srgbClr val="C00000"/>
              </a:solidFill>
              <a:latin typeface="a song for jennifer" panose="02000000000000000000" pitchFamily="2" charset="0"/>
            </a:endParaRPr>
          </a:p>
        </p:txBody>
      </p:sp>
      <p:sp>
        <p:nvSpPr>
          <p:cNvPr id="12" name="TextBox 11"/>
          <p:cNvSpPr txBox="1"/>
          <p:nvPr/>
        </p:nvSpPr>
        <p:spPr>
          <a:xfrm>
            <a:off x="5076444" y="2659835"/>
            <a:ext cx="2752598"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Centered Dormer with Hipped Roof</a:t>
            </a:r>
          </a:p>
          <a:p>
            <a:endParaRPr lang="en-US" sz="2800" b="1" dirty="0">
              <a:solidFill>
                <a:srgbClr val="C00000"/>
              </a:solidFill>
              <a:latin typeface="a song for jennifer" panose="02000000000000000000" pitchFamily="2" charset="0"/>
            </a:endParaRPr>
          </a:p>
        </p:txBody>
      </p:sp>
      <p:sp>
        <p:nvSpPr>
          <p:cNvPr id="13" name="TextBox 12"/>
          <p:cNvSpPr txBox="1"/>
          <p:nvPr/>
        </p:nvSpPr>
        <p:spPr>
          <a:xfrm>
            <a:off x="4434680" y="4941185"/>
            <a:ext cx="3100070"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Unique Wrap-Around Porch </a:t>
            </a:r>
            <a:endParaRPr lang="en-US" sz="2800" b="1" dirty="0">
              <a:solidFill>
                <a:srgbClr val="C00000"/>
              </a:solidFill>
              <a:latin typeface="a song for jennifer" panose="02000000000000000000" pitchFamily="2" charset="0"/>
            </a:endParaRPr>
          </a:p>
        </p:txBody>
      </p:sp>
      <p:sp>
        <p:nvSpPr>
          <p:cNvPr id="14" name="TextBox 13"/>
          <p:cNvSpPr txBox="1"/>
          <p:nvPr/>
        </p:nvSpPr>
        <p:spPr>
          <a:xfrm>
            <a:off x="1322578" y="5721725"/>
            <a:ext cx="2359152"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Square Footprint</a:t>
            </a:r>
            <a:endParaRPr lang="en-US" sz="2800" b="1" dirty="0">
              <a:solidFill>
                <a:srgbClr val="C00000"/>
              </a:solidFill>
              <a:latin typeface="a song for jennifer" panose="02000000000000000000" pitchFamily="2" charset="0"/>
            </a:endParaRPr>
          </a:p>
        </p:txBody>
      </p:sp>
      <p:sp>
        <p:nvSpPr>
          <p:cNvPr id="15" name="TextBox 14"/>
          <p:cNvSpPr txBox="1"/>
          <p:nvPr/>
        </p:nvSpPr>
        <p:spPr>
          <a:xfrm>
            <a:off x="1660003" y="2684311"/>
            <a:ext cx="2546886"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Multi-Light Windows Over One Light</a:t>
            </a:r>
            <a:endParaRPr lang="en-US" sz="2800" b="1" dirty="0">
              <a:solidFill>
                <a:srgbClr val="C00000"/>
              </a:solidFill>
              <a:latin typeface="a song for jennifer" panose="02000000000000000000" pitchFamily="2" charset="0"/>
            </a:endParaRPr>
          </a:p>
        </p:txBody>
      </p:sp>
      <p:sp>
        <p:nvSpPr>
          <p:cNvPr id="16" name="TextBox 15"/>
          <p:cNvSpPr txBox="1"/>
          <p:nvPr/>
        </p:nvSpPr>
        <p:spPr>
          <a:xfrm>
            <a:off x="4160263" y="3525538"/>
            <a:ext cx="2690147"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Wide Overhanging Eaves</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511695645"/>
      </p:ext>
    </p:extLst>
  </p:cSld>
  <p:clrMapOvr>
    <a:masterClrMapping/>
  </p:clrMapOvr>
  <p:transition spd="med" advTm="45606">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19668"/>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Prairie Style- American Foursquare</a:t>
            </a:r>
            <a:endParaRPr lang="en-US" sz="52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3895" y="2438595"/>
            <a:ext cx="4027481" cy="3923940"/>
          </a:xfrm>
          <a:prstGeom prst="rect">
            <a:avLst/>
          </a:prstGeom>
          <a:ln w="66675">
            <a:solidFill>
              <a:schemeClr val="tx1"/>
            </a:solidFill>
          </a:ln>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25871" y="2424434"/>
            <a:ext cx="4424375" cy="3911319"/>
          </a:xfrm>
          <a:prstGeom prst="rect">
            <a:avLst/>
          </a:prstGeom>
          <a:ln w="66675">
            <a:solidFill>
              <a:schemeClr val="tx1"/>
            </a:solidFill>
          </a:ln>
        </p:spPr>
      </p:pic>
      <p:sp>
        <p:nvSpPr>
          <p:cNvPr id="7" name="TextBox 6"/>
          <p:cNvSpPr txBox="1"/>
          <p:nvPr/>
        </p:nvSpPr>
        <p:spPr>
          <a:xfrm>
            <a:off x="1041400" y="1517134"/>
            <a:ext cx="10109200" cy="523220"/>
          </a:xfrm>
          <a:prstGeom prst="rect">
            <a:avLst/>
          </a:prstGeom>
          <a:noFill/>
        </p:spPr>
        <p:txBody>
          <a:bodyPr wrap="square" rtlCol="0">
            <a:spAutoFit/>
          </a:bodyPr>
          <a:lstStyle/>
          <a:p>
            <a:r>
              <a:rPr lang="en-US" sz="2800" b="1" dirty="0" smtClean="0">
                <a:latin typeface="a song for jennifer" panose="02000000000000000000" pitchFamily="2" charset="0"/>
              </a:rPr>
              <a:t>Masonry examples. Note the turret in the second example.</a:t>
            </a:r>
            <a:endParaRPr lang="en-US" sz="2800" b="1" dirty="0">
              <a:latin typeface="a song for jennifer" panose="02000000000000000000"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7300103"/>
      </p:ext>
    </p:extLst>
  </p:cSld>
  <p:clrMapOvr>
    <a:masterClrMapping/>
  </p:clrMapOvr>
  <p:transition spd="med" advTm="24862">
    <p:pull/>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Craftsman, ca. </a:t>
            </a:r>
            <a:r>
              <a:rPr lang="en-US" sz="5200" b="1" dirty="0">
                <a:latin typeface="a song for jennifer" panose="02000000000000000000" pitchFamily="2" charset="0"/>
              </a:rPr>
              <a:t>1</a:t>
            </a:r>
            <a:r>
              <a:rPr lang="en-US" sz="5200" b="1" dirty="0" smtClean="0">
                <a:latin typeface="a song for jennifer" panose="02000000000000000000" pitchFamily="2" charset="0"/>
              </a:rPr>
              <a:t>905-1930</a:t>
            </a:r>
            <a:endParaRPr lang="en-US" sz="52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sp>
        <p:nvSpPr>
          <p:cNvPr id="7" name="TextBox 6"/>
          <p:cNvSpPr txBox="1"/>
          <p:nvPr/>
        </p:nvSpPr>
        <p:spPr>
          <a:xfrm>
            <a:off x="848979" y="1653261"/>
            <a:ext cx="4460438" cy="4832092"/>
          </a:xfrm>
          <a:prstGeom prst="rect">
            <a:avLst/>
          </a:prstGeom>
          <a:noFill/>
        </p:spPr>
        <p:txBody>
          <a:bodyPr wrap="square" rtlCol="0">
            <a:spAutoFit/>
          </a:bodyPr>
          <a:lstStyle/>
          <a:p>
            <a:pPr algn="just"/>
            <a:r>
              <a:rPr lang="en-US" sz="2800" b="1" dirty="0" smtClean="0">
                <a:latin typeface="a song for jennifer" panose="02000000000000000000" pitchFamily="2" charset="0"/>
              </a:rPr>
              <a:t>While the Craftsman style is found in several different forms, the Craftsman bungalow is the Craftsman example you are most likely to find in our community. Through the pattern books of the Greene brothers of California and kit house catalogs, the bungalow became the most popular smaller house in the 1920s. </a:t>
            </a:r>
          </a:p>
          <a:p>
            <a:endParaRPr lang="en-US" sz="2800" b="1" dirty="0">
              <a:latin typeface="a song for jennifer" panose="02000000000000000000" pitchFamily="2" charset="0"/>
            </a:endParaRPr>
          </a:p>
        </p:txBody>
      </p:sp>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6904" y="1845426"/>
            <a:ext cx="5947125" cy="3965134"/>
          </a:xfrm>
          <a:prstGeom prst="rect">
            <a:avLst/>
          </a:prstGeom>
          <a:ln w="66675">
            <a:solidFill>
              <a:schemeClr val="tx1"/>
            </a:solidFill>
          </a:ln>
        </p:spPr>
      </p:pic>
    </p:spTree>
    <p:extLst>
      <p:ext uri="{BB962C8B-B14F-4D97-AF65-F5344CB8AC3E}">
        <p14:creationId xmlns:p14="http://schemas.microsoft.com/office/powerpoint/2010/main" val="147580942"/>
      </p:ext>
    </p:extLst>
  </p:cSld>
  <p:clrMapOvr>
    <a:masterClrMapping/>
  </p:clrMapOvr>
  <p:transition spd="med" advTm="33304">
    <p:pull/>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5160" y="-13524"/>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Craftsman Characteristics</a:t>
            </a:r>
            <a:endParaRPr lang="en-US" sz="5200" b="1" dirty="0">
              <a:latin typeface="a song for jennifer" panose="02000000000000000000" pitchFamily="2" charset="0"/>
            </a:endParaRPr>
          </a:p>
        </p:txBody>
      </p:sp>
      <p:sp>
        <p:nvSpPr>
          <p:cNvPr id="5" name="TextBox 4"/>
          <p:cNvSpPr txBox="1"/>
          <p:nvPr/>
        </p:nvSpPr>
        <p:spPr>
          <a:xfrm>
            <a:off x="952500" y="1701800"/>
            <a:ext cx="10706100" cy="584775"/>
          </a:xfrm>
          <a:prstGeom prst="rect">
            <a:avLst/>
          </a:prstGeom>
          <a:noFill/>
        </p:spPr>
        <p:txBody>
          <a:bodyPr wrap="square" rtlCol="0">
            <a:spAutoFit/>
          </a:bodyPr>
          <a:lstStyle/>
          <a:p>
            <a:pPr marL="457200" indent="-457200">
              <a:buFont typeface="Arial" panose="020B0604020202020204" pitchFamily="34" charset="0"/>
              <a:buChar char="•"/>
            </a:pPr>
            <a:endParaRPr lang="en-US" sz="32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31850" y="1873045"/>
            <a:ext cx="10244189" cy="5016758"/>
          </a:xfrm>
          <a:prstGeom prst="rect">
            <a:avLst/>
          </a:prstGeom>
          <a:noFill/>
        </p:spPr>
        <p:txBody>
          <a:bodyPr wrap="square" rtlCol="0">
            <a:spAutoFit/>
          </a:bodyPr>
          <a:lstStyle/>
          <a:p>
            <a:pPr marL="457200" indent="-457200">
              <a:buFont typeface="Arial" panose="020B0604020202020204" pitchFamily="34" charset="0"/>
              <a:buChar char="•"/>
            </a:pPr>
            <a:r>
              <a:rPr lang="en-US" sz="3200" b="1" dirty="0" smtClean="0">
                <a:latin typeface="a song for jennifer" panose="02000000000000000000" pitchFamily="2" charset="0"/>
              </a:rPr>
              <a:t>Side-gabled roof with gabled dormer</a:t>
            </a:r>
          </a:p>
          <a:p>
            <a:pPr marL="457200" indent="-457200">
              <a:buFont typeface="Arial" panose="020B0604020202020204" pitchFamily="34" charset="0"/>
              <a:buChar char="•"/>
            </a:pPr>
            <a:r>
              <a:rPr lang="en-US" sz="3200" b="1" dirty="0" smtClean="0">
                <a:latin typeface="a song for jennifer" panose="02000000000000000000" pitchFamily="2" charset="0"/>
              </a:rPr>
              <a:t>Large full-width porch under main roof</a:t>
            </a:r>
          </a:p>
          <a:p>
            <a:pPr marL="457200" indent="-457200">
              <a:buFont typeface="Arial" panose="020B0604020202020204" pitchFamily="34" charset="0"/>
              <a:buChar char="•"/>
            </a:pPr>
            <a:r>
              <a:rPr lang="en-US" sz="3200" b="1" dirty="0" smtClean="0">
                <a:latin typeface="a song for jennifer" panose="02000000000000000000" pitchFamily="2" charset="0"/>
              </a:rPr>
              <a:t>Porch supports are columns or battered piers</a:t>
            </a:r>
          </a:p>
          <a:p>
            <a:pPr marL="457200" indent="-457200">
              <a:buFont typeface="Arial" panose="020B0604020202020204" pitchFamily="34" charset="0"/>
              <a:buChar char="•"/>
            </a:pPr>
            <a:r>
              <a:rPr lang="en-US" sz="3200" b="1" dirty="0" smtClean="0">
                <a:latin typeface="a song for jennifer" panose="02000000000000000000" pitchFamily="2" charset="0"/>
              </a:rPr>
              <a:t>Cladding is wood, stone or brick</a:t>
            </a:r>
          </a:p>
          <a:p>
            <a:pPr marL="457200" indent="-457200">
              <a:buFont typeface="Arial" panose="020B0604020202020204" pitchFamily="34" charset="0"/>
              <a:buChar char="•"/>
            </a:pPr>
            <a:r>
              <a:rPr lang="en-US" sz="3200" b="1" dirty="0" smtClean="0">
                <a:latin typeface="a song for jennifer" panose="02000000000000000000" pitchFamily="2" charset="0"/>
              </a:rPr>
              <a:t>Exposed rafter tails</a:t>
            </a:r>
          </a:p>
          <a:p>
            <a:pPr marL="457200" indent="-457200">
              <a:buFont typeface="Arial" panose="020B0604020202020204" pitchFamily="34" charset="0"/>
              <a:buChar char="•"/>
            </a:pPr>
            <a:r>
              <a:rPr lang="en-US" sz="3200" b="1" dirty="0" smtClean="0">
                <a:latin typeface="a song for jennifer" panose="02000000000000000000" pitchFamily="2" charset="0"/>
              </a:rPr>
              <a:t>Triangular knee-braces</a:t>
            </a:r>
          </a:p>
          <a:p>
            <a:pPr marL="457200" indent="-457200">
              <a:buFont typeface="Arial" panose="020B0604020202020204" pitchFamily="34" charset="0"/>
              <a:buChar char="•"/>
            </a:pPr>
            <a:r>
              <a:rPr lang="en-US" sz="3200" b="1" dirty="0" err="1" smtClean="0">
                <a:latin typeface="a song for jennifer" panose="02000000000000000000" pitchFamily="2" charset="0"/>
              </a:rPr>
              <a:t>Stickwork</a:t>
            </a:r>
            <a:r>
              <a:rPr lang="en-US" sz="3200" b="1" dirty="0" smtClean="0">
                <a:latin typeface="a song for jennifer" panose="02000000000000000000" pitchFamily="2" charset="0"/>
              </a:rPr>
              <a:t> in gables</a:t>
            </a:r>
          </a:p>
          <a:p>
            <a:pPr marL="457200" indent="-457200">
              <a:buFont typeface="Arial" panose="020B0604020202020204" pitchFamily="34" charset="0"/>
              <a:buChar char="•"/>
            </a:pPr>
            <a:r>
              <a:rPr lang="en-US" sz="3200" b="1" dirty="0" smtClean="0">
                <a:latin typeface="a song for jennifer" panose="02000000000000000000" pitchFamily="2" charset="0"/>
              </a:rPr>
              <a:t>Multi-light upper window sash over single light sash</a:t>
            </a:r>
          </a:p>
          <a:p>
            <a:pPr marL="457200" indent="-457200">
              <a:buFont typeface="Arial" panose="020B0604020202020204" pitchFamily="34" charset="0"/>
              <a:buChar char="•"/>
            </a:pPr>
            <a:r>
              <a:rPr lang="en-US" sz="3200" b="1" dirty="0" smtClean="0">
                <a:latin typeface="a song for jennifer" panose="02000000000000000000" pitchFamily="2" charset="0"/>
              </a:rPr>
              <a:t>Stone chimneys</a:t>
            </a:r>
          </a:p>
          <a:p>
            <a:pPr marL="457200" indent="-457200">
              <a:buFont typeface="Arial" panose="020B0604020202020204" pitchFamily="34" charset="0"/>
              <a:buChar char="•"/>
            </a:pPr>
            <a:endParaRPr lang="en-US" sz="3200" b="1" dirty="0" smtClean="0">
              <a:latin typeface="a song for jennifer" panose="02000000000000000000" pitchFamily="2" charset="0"/>
            </a:endParaRPr>
          </a:p>
        </p:txBody>
      </p:sp>
    </p:spTree>
    <p:extLst>
      <p:ext uri="{BB962C8B-B14F-4D97-AF65-F5344CB8AC3E}">
        <p14:creationId xmlns:p14="http://schemas.microsoft.com/office/powerpoint/2010/main" val="3517208489"/>
      </p:ext>
    </p:extLst>
  </p:cSld>
  <p:clrMapOvr>
    <a:masterClrMapping/>
  </p:clrMapOvr>
  <p:transition spd="med" advTm="43439">
    <p:pull/>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Craftsman</a:t>
            </a:r>
            <a:endParaRPr lang="en-US" sz="52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2500" y="1801182"/>
            <a:ext cx="6765036" cy="4519912"/>
          </a:xfrm>
          <a:prstGeom prst="rect">
            <a:avLst/>
          </a:prstGeom>
          <a:ln w="66675">
            <a:solidFill>
              <a:schemeClr val="tx1"/>
            </a:solidFill>
          </a:ln>
        </p:spPr>
      </p:pic>
      <p:sp>
        <p:nvSpPr>
          <p:cNvPr id="8" name="TextBox 7"/>
          <p:cNvSpPr txBox="1"/>
          <p:nvPr/>
        </p:nvSpPr>
        <p:spPr>
          <a:xfrm>
            <a:off x="8082247" y="1846430"/>
            <a:ext cx="2916682" cy="2062103"/>
          </a:xfrm>
          <a:prstGeom prst="rect">
            <a:avLst/>
          </a:prstGeom>
          <a:noFill/>
        </p:spPr>
        <p:txBody>
          <a:bodyPr wrap="square" rtlCol="0">
            <a:spAutoFit/>
          </a:bodyPr>
          <a:lstStyle/>
          <a:p>
            <a:r>
              <a:rPr lang="en-US" sz="3200" b="1" i="1" dirty="0" smtClean="0">
                <a:latin typeface="a song for jennifer" panose="02000000000000000000" pitchFamily="2" charset="0"/>
              </a:rPr>
              <a:t>1920</a:t>
            </a:r>
          </a:p>
          <a:p>
            <a:endParaRPr lang="en-US" sz="3200" b="1" i="1" dirty="0">
              <a:latin typeface="a song for jennifer" panose="02000000000000000000" pitchFamily="2" charset="0"/>
            </a:endParaRPr>
          </a:p>
          <a:p>
            <a:r>
              <a:rPr lang="en-US" sz="3200" b="1" i="1" dirty="0" smtClean="0">
                <a:latin typeface="a song for jennifer" panose="02000000000000000000" pitchFamily="2" charset="0"/>
              </a:rPr>
              <a:t>Shiawassee Road</a:t>
            </a:r>
          </a:p>
          <a:p>
            <a:r>
              <a:rPr lang="en-US" sz="3200" b="1" i="1" dirty="0" smtClean="0">
                <a:latin typeface="a song for jennifer" panose="02000000000000000000" pitchFamily="2" charset="0"/>
              </a:rPr>
              <a:t>Farmington</a:t>
            </a:r>
            <a:endParaRPr lang="en-US" sz="3200" b="1" i="1" dirty="0">
              <a:latin typeface="a song for jennifer" panose="02000000000000000000" pitchFamily="2" charset="0"/>
            </a:endParaRPr>
          </a:p>
        </p:txBody>
      </p:sp>
      <p:sp>
        <p:nvSpPr>
          <p:cNvPr id="9" name="TextBox 8"/>
          <p:cNvSpPr txBox="1"/>
          <p:nvPr/>
        </p:nvSpPr>
        <p:spPr>
          <a:xfrm>
            <a:off x="5823290" y="2810708"/>
            <a:ext cx="2734392"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Knee Braces</a:t>
            </a:r>
          </a:p>
          <a:p>
            <a:endParaRPr lang="en-US" sz="2800" b="1" dirty="0">
              <a:solidFill>
                <a:srgbClr val="C00000"/>
              </a:solidFill>
              <a:latin typeface="a song for jennifer" panose="02000000000000000000" pitchFamily="2" charset="0"/>
            </a:endParaRPr>
          </a:p>
        </p:txBody>
      </p:sp>
      <p:sp>
        <p:nvSpPr>
          <p:cNvPr id="10" name="TextBox 9"/>
          <p:cNvSpPr txBox="1"/>
          <p:nvPr/>
        </p:nvSpPr>
        <p:spPr>
          <a:xfrm>
            <a:off x="5628574" y="4088893"/>
            <a:ext cx="2706329"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Stone Chimney</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1036390" y="3290101"/>
            <a:ext cx="1991032"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Multi-Light Upper Sash</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3539613" y="2400427"/>
            <a:ext cx="1948835"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Exposed Roof Rafter Tails</a:t>
            </a:r>
            <a:endParaRPr lang="en-US" sz="2800" b="1" dirty="0">
              <a:solidFill>
                <a:srgbClr val="C00000"/>
              </a:solidFill>
              <a:latin typeface="a song for jennifer" panose="02000000000000000000" pitchFamily="2" charset="0"/>
            </a:endParaRPr>
          </a:p>
        </p:txBody>
      </p:sp>
      <p:sp>
        <p:nvSpPr>
          <p:cNvPr id="13" name="TextBox 12"/>
          <p:cNvSpPr txBox="1"/>
          <p:nvPr/>
        </p:nvSpPr>
        <p:spPr>
          <a:xfrm>
            <a:off x="1191767" y="5220668"/>
            <a:ext cx="2837631"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Battered Piers</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1377212742"/>
      </p:ext>
    </p:extLst>
  </p:cSld>
  <p:clrMapOvr>
    <a:masterClrMapping/>
  </p:clrMapOvr>
  <p:transition spd="med" advTm="38552">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72074" y="0"/>
            <a:ext cx="11507065"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Craftsman</a:t>
            </a:r>
            <a:endParaRPr lang="en-US" sz="52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903720" y="1818920"/>
            <a:ext cx="2916682" cy="2062103"/>
          </a:xfrm>
          <a:prstGeom prst="rect">
            <a:avLst/>
          </a:prstGeom>
          <a:noFill/>
        </p:spPr>
        <p:txBody>
          <a:bodyPr wrap="square" rtlCol="0">
            <a:spAutoFit/>
          </a:bodyPr>
          <a:lstStyle/>
          <a:p>
            <a:r>
              <a:rPr lang="en-US" sz="3200" b="1" i="1" dirty="0" smtClean="0">
                <a:latin typeface="a song for jennifer" panose="02000000000000000000" pitchFamily="2" charset="0"/>
              </a:rPr>
              <a:t>1922</a:t>
            </a:r>
          </a:p>
          <a:p>
            <a:endParaRPr lang="en-US" sz="3200" b="1" i="1" dirty="0">
              <a:latin typeface="a song for jennifer" panose="02000000000000000000" pitchFamily="2" charset="0"/>
            </a:endParaRPr>
          </a:p>
          <a:p>
            <a:r>
              <a:rPr lang="en-US" sz="3200" b="1" i="1" dirty="0" smtClean="0">
                <a:latin typeface="a song for jennifer" panose="02000000000000000000" pitchFamily="2" charset="0"/>
              </a:rPr>
              <a:t>Oakland Avenue</a:t>
            </a:r>
          </a:p>
          <a:p>
            <a:r>
              <a:rPr lang="en-US" sz="3200" b="1" i="1" dirty="0" smtClean="0">
                <a:latin typeface="a song for jennifer" panose="02000000000000000000" pitchFamily="2" charset="0"/>
              </a:rPr>
              <a:t>Farmington</a:t>
            </a:r>
            <a:endParaRPr lang="en-US" sz="3200" b="1" i="1" dirty="0">
              <a:latin typeface="a song for jennifer" panose="02000000000000000000" pitchFamily="2"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0988" y="1818920"/>
            <a:ext cx="5270693" cy="4378750"/>
          </a:xfrm>
          <a:prstGeom prst="rect">
            <a:avLst/>
          </a:prstGeom>
          <a:ln w="66675">
            <a:solidFill>
              <a:schemeClr val="tx1"/>
            </a:solidFill>
          </a:ln>
        </p:spPr>
      </p:pic>
      <p:sp>
        <p:nvSpPr>
          <p:cNvPr id="10" name="TextBox 9"/>
          <p:cNvSpPr txBox="1"/>
          <p:nvPr/>
        </p:nvSpPr>
        <p:spPr>
          <a:xfrm>
            <a:off x="4026940" y="2197574"/>
            <a:ext cx="2595717"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Side Gable Roof</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2869613" y="3157730"/>
            <a:ext cx="2595717"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Gable Dormer</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1180501" y="3816569"/>
            <a:ext cx="2846438"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Multi-Light Upper Sash</a:t>
            </a:r>
            <a:endParaRPr lang="en-US" sz="2800" b="1" dirty="0">
              <a:solidFill>
                <a:srgbClr val="C00000"/>
              </a:solidFill>
              <a:latin typeface="a song for jennifer" panose="02000000000000000000" pitchFamily="2" charset="0"/>
            </a:endParaRPr>
          </a:p>
        </p:txBody>
      </p:sp>
      <p:sp>
        <p:nvSpPr>
          <p:cNvPr id="13" name="TextBox 12"/>
          <p:cNvSpPr txBox="1"/>
          <p:nvPr/>
        </p:nvSpPr>
        <p:spPr>
          <a:xfrm>
            <a:off x="2582515" y="4778441"/>
            <a:ext cx="2888849"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Full-Width Porch Under Main Roof</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2464248329"/>
      </p:ext>
    </p:extLst>
  </p:cSld>
  <p:clrMapOvr>
    <a:masterClrMapping/>
  </p:clrMapOvr>
  <p:transition spd="med" advTm="29541">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Craftsman</a:t>
            </a:r>
            <a:endParaRPr lang="en-US" sz="52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708097" y="1701799"/>
            <a:ext cx="2916682" cy="2308324"/>
          </a:xfrm>
          <a:prstGeom prst="rect">
            <a:avLst/>
          </a:prstGeom>
          <a:noFill/>
        </p:spPr>
        <p:txBody>
          <a:bodyPr wrap="square" rtlCol="0">
            <a:spAutoFit/>
          </a:bodyPr>
          <a:lstStyle/>
          <a:p>
            <a:r>
              <a:rPr lang="en-US" sz="3600" b="1" i="1" dirty="0" smtClean="0">
                <a:latin typeface="a song for jennifer" panose="02000000000000000000" pitchFamily="2" charset="0"/>
              </a:rPr>
              <a:t>1920</a:t>
            </a:r>
          </a:p>
          <a:p>
            <a:endParaRPr lang="en-US" sz="3600" b="1" i="1" dirty="0">
              <a:latin typeface="a song for jennifer" panose="02000000000000000000" pitchFamily="2" charset="0"/>
            </a:endParaRPr>
          </a:p>
          <a:p>
            <a:r>
              <a:rPr lang="en-US" sz="3600" b="1" i="1" dirty="0" smtClean="0">
                <a:latin typeface="a song for jennifer" panose="02000000000000000000" pitchFamily="2" charset="0"/>
              </a:rPr>
              <a:t>Shiawassee Road</a:t>
            </a:r>
          </a:p>
          <a:p>
            <a:r>
              <a:rPr lang="en-US" sz="3600" b="1" i="1" dirty="0" smtClean="0">
                <a:latin typeface="a song for jennifer" panose="02000000000000000000" pitchFamily="2" charset="0"/>
              </a:rPr>
              <a:t>Farmington</a:t>
            </a:r>
            <a:endParaRPr lang="en-US" sz="3600" b="1" i="1" dirty="0">
              <a:latin typeface="a song for jennifer" panose="02000000000000000000" pitchFamily="2"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2500" y="1818920"/>
            <a:ext cx="6489716" cy="4632980"/>
          </a:xfrm>
          <a:prstGeom prst="rect">
            <a:avLst/>
          </a:prstGeom>
          <a:ln w="66675">
            <a:solidFill>
              <a:schemeClr val="tx1"/>
            </a:solidFill>
          </a:ln>
        </p:spPr>
      </p:pic>
      <p:sp>
        <p:nvSpPr>
          <p:cNvPr id="10" name="TextBox 9"/>
          <p:cNvSpPr txBox="1"/>
          <p:nvPr/>
        </p:nvSpPr>
        <p:spPr>
          <a:xfrm>
            <a:off x="2949676" y="2175822"/>
            <a:ext cx="2536723"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Shed Roof Dormer </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3720279" y="3612190"/>
            <a:ext cx="3532239"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Side Gable Roof</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974938" y="3624395"/>
            <a:ext cx="2875935"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Full-Width Enclosed Porch</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2347977912"/>
      </p:ext>
    </p:extLst>
  </p:cSld>
  <p:clrMapOvr>
    <a:masterClrMapping/>
  </p:clrMapOvr>
  <p:transition spd="med" advTm="7038">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Minimal Traditional, ca. 1935-1950 </a:t>
            </a:r>
            <a:endParaRPr lang="en-US" sz="52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cxnSp>
        <p:nvCxnSpPr>
          <p:cNvPr id="6" name="Straight Connector 5"/>
          <p:cNvCxnSpPr/>
          <p:nvPr/>
        </p:nvCxnSpPr>
        <p:spPr>
          <a:xfrm>
            <a:off x="6794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31850" y="1963410"/>
            <a:ext cx="4905273" cy="2677656"/>
          </a:xfrm>
          <a:prstGeom prst="rect">
            <a:avLst/>
          </a:prstGeom>
          <a:noFill/>
        </p:spPr>
        <p:txBody>
          <a:bodyPr wrap="square" rtlCol="0">
            <a:spAutoFit/>
          </a:bodyPr>
          <a:lstStyle/>
          <a:p>
            <a:r>
              <a:rPr lang="en-US" sz="2800" b="1" dirty="0" smtClean="0">
                <a:latin typeface="a song for jennifer" panose="02000000000000000000" pitchFamily="2" charset="0"/>
              </a:rPr>
              <a:t>The Minimal Traditional style was a response to the economic depression of the late 1920s. It was an unornamented revivalist style that can now be found </a:t>
            </a:r>
            <a:r>
              <a:rPr lang="en-US" sz="2800" b="1" dirty="0" err="1" smtClean="0">
                <a:latin typeface="a song for jennifer" panose="02000000000000000000" pitchFamily="2" charset="0"/>
              </a:rPr>
              <a:t>en</a:t>
            </a:r>
            <a:r>
              <a:rPr lang="en-US" sz="2800" b="1" dirty="0" smtClean="0">
                <a:latin typeface="a song for jennifer" panose="02000000000000000000" pitchFamily="2" charset="0"/>
              </a:rPr>
              <a:t> masse in most cities around the nation.</a:t>
            </a:r>
            <a:endParaRPr lang="en-US" sz="2800" b="1" dirty="0">
              <a:latin typeface="a song for jennifer" panose="02000000000000000000" pitchFamily="2"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5550" y="1963410"/>
            <a:ext cx="5102942" cy="3401961"/>
          </a:xfrm>
          <a:prstGeom prst="rect">
            <a:avLst/>
          </a:prstGeom>
          <a:ln w="66675">
            <a:solidFill>
              <a:schemeClr val="tx1"/>
            </a:solidFill>
          </a:ln>
        </p:spPr>
      </p:pic>
    </p:spTree>
    <p:extLst>
      <p:ext uri="{BB962C8B-B14F-4D97-AF65-F5344CB8AC3E}">
        <p14:creationId xmlns:p14="http://schemas.microsoft.com/office/powerpoint/2010/main" val="1112443591"/>
      </p:ext>
    </p:extLst>
  </p:cSld>
  <p:clrMapOvr>
    <a:masterClrMapping/>
  </p:clrMapOvr>
  <p:transition spd="med" advTm="25996">
    <p:pull/>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336" y="1224"/>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Mid-Century Modern, ca. 1945-1980</a:t>
            </a:r>
            <a:endParaRPr lang="en-US" sz="52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sp>
        <p:nvSpPr>
          <p:cNvPr id="3" name="TextBox 2"/>
          <p:cNvSpPr txBox="1"/>
          <p:nvPr/>
        </p:nvSpPr>
        <p:spPr>
          <a:xfrm>
            <a:off x="952500" y="1698528"/>
            <a:ext cx="10706100" cy="3970318"/>
          </a:xfrm>
          <a:prstGeom prst="rect">
            <a:avLst/>
          </a:prstGeom>
          <a:noFill/>
        </p:spPr>
        <p:txBody>
          <a:bodyPr wrap="square" rtlCol="0">
            <a:spAutoFit/>
          </a:bodyPr>
          <a:lstStyle/>
          <a:p>
            <a:r>
              <a:rPr lang="en-US" sz="2800" b="1" dirty="0" smtClean="0">
                <a:latin typeface="a song for jennifer" panose="02000000000000000000" pitchFamily="2" charset="0"/>
              </a:rPr>
              <a:t>Innovative, minimalist design characterizes Mid-Century Modern. The world is abuzz with this era of design which encompasses architecture, furniture and much more. The scope of design for Mid-Century Modern is broad, but is dominated by horizontal lines, a lack of ornamentation, large windows and flat planes. </a:t>
            </a:r>
          </a:p>
          <a:p>
            <a:endParaRPr lang="en-US" sz="2800" b="1" dirty="0" smtClean="0">
              <a:latin typeface="a song for jennifer" panose="02000000000000000000" pitchFamily="2" charset="0"/>
            </a:endParaRPr>
          </a:p>
          <a:p>
            <a:r>
              <a:rPr lang="en-US" sz="2800" b="1" dirty="0" smtClean="0">
                <a:latin typeface="a song for jennifer" panose="02000000000000000000" pitchFamily="2" charset="0"/>
              </a:rPr>
              <a:t>A number of prominent Mid-Century architects have works in the Metro Detroit area, including </a:t>
            </a:r>
            <a:r>
              <a:rPr lang="en-US" sz="2800" b="1" dirty="0" err="1" smtClean="0">
                <a:latin typeface="a song for jennifer" panose="02000000000000000000" pitchFamily="2" charset="0"/>
              </a:rPr>
              <a:t>Eero</a:t>
            </a:r>
            <a:r>
              <a:rPr lang="en-US" sz="2800" b="1" dirty="0" smtClean="0">
                <a:latin typeface="a song for jennifer" panose="02000000000000000000" pitchFamily="2" charset="0"/>
              </a:rPr>
              <a:t> Saarinen and Ludwig </a:t>
            </a:r>
            <a:r>
              <a:rPr lang="en-US" sz="2800" b="1" dirty="0" err="1" smtClean="0">
                <a:latin typeface="a song for jennifer" panose="02000000000000000000" pitchFamily="2" charset="0"/>
              </a:rPr>
              <a:t>Mies</a:t>
            </a:r>
            <a:r>
              <a:rPr lang="en-US" sz="2800" b="1" dirty="0" smtClean="0">
                <a:latin typeface="a song for jennifer" panose="02000000000000000000" pitchFamily="2" charset="0"/>
              </a:rPr>
              <a:t> Van der </a:t>
            </a:r>
            <a:r>
              <a:rPr lang="en-US" sz="2800" b="1" dirty="0" err="1" smtClean="0">
                <a:latin typeface="a song for jennifer" panose="02000000000000000000" pitchFamily="2" charset="0"/>
              </a:rPr>
              <a:t>Rohe</a:t>
            </a:r>
            <a:r>
              <a:rPr lang="en-US" sz="2800" b="1" dirty="0" smtClean="0">
                <a:latin typeface="a song for jennifer" panose="02000000000000000000" pitchFamily="2" charset="0"/>
              </a:rPr>
              <a:t>. Walter Gropius’ student, William Kessler designed our community’s two Mid-Century homes which are designated historic districts in Farmington Hills.</a:t>
            </a:r>
            <a:endParaRPr lang="en-US" sz="28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8813166"/>
      </p:ext>
    </p:extLst>
  </p:cSld>
  <p:clrMapOvr>
    <a:masterClrMapping/>
  </p:clrMapOvr>
  <p:transition spd="med" advTm="2840">
    <p:pull/>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5160" y="1224"/>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Mid-Century Modern Characteristics</a:t>
            </a:r>
            <a:endParaRPr lang="en-US" sz="52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sp>
        <p:nvSpPr>
          <p:cNvPr id="3" name="TextBox 2"/>
          <p:cNvSpPr txBox="1"/>
          <p:nvPr/>
        </p:nvSpPr>
        <p:spPr>
          <a:xfrm>
            <a:off x="952500" y="1701799"/>
            <a:ext cx="10706100" cy="4832092"/>
          </a:xfrm>
          <a:prstGeom prst="rect">
            <a:avLst/>
          </a:prstGeom>
          <a:noFill/>
        </p:spPr>
        <p:txBody>
          <a:bodyPr wrap="square" rtlCol="0">
            <a:spAutoFit/>
          </a:bodyPr>
          <a:lstStyle/>
          <a:p>
            <a:pPr marL="457200" indent="-457200">
              <a:buFont typeface="Arial" panose="020B0604020202020204" pitchFamily="34" charset="0"/>
              <a:buChar char="•"/>
            </a:pPr>
            <a:r>
              <a:rPr lang="en-US" sz="2800" b="1" dirty="0" smtClean="0">
                <a:latin typeface="a song for jennifer" panose="02000000000000000000" pitchFamily="2" charset="0"/>
              </a:rPr>
              <a:t>Large panes of glass</a:t>
            </a:r>
          </a:p>
          <a:p>
            <a:pPr marL="457200" indent="-457200">
              <a:buFont typeface="Arial" panose="020B0604020202020204" pitchFamily="34" charset="0"/>
              <a:buChar char="•"/>
            </a:pPr>
            <a:r>
              <a:rPr lang="en-US" sz="2800" b="1" dirty="0" smtClean="0">
                <a:latin typeface="a song for jennifer" panose="02000000000000000000" pitchFamily="2" charset="0"/>
              </a:rPr>
              <a:t>Flat roofs</a:t>
            </a:r>
          </a:p>
          <a:p>
            <a:pPr marL="457200" indent="-457200">
              <a:buFont typeface="Arial" panose="020B0604020202020204" pitchFamily="34" charset="0"/>
              <a:buChar char="•"/>
            </a:pPr>
            <a:r>
              <a:rPr lang="en-US" sz="2800" b="1" dirty="0" smtClean="0">
                <a:latin typeface="a song for jennifer" panose="02000000000000000000" pitchFamily="2" charset="0"/>
              </a:rPr>
              <a:t>Flattened gable roofs</a:t>
            </a:r>
          </a:p>
          <a:p>
            <a:pPr marL="457200" indent="-457200">
              <a:buFont typeface="Arial" panose="020B0604020202020204" pitchFamily="34" charset="0"/>
              <a:buChar char="•"/>
            </a:pPr>
            <a:r>
              <a:rPr lang="en-US" sz="2800" b="1" dirty="0" smtClean="0">
                <a:latin typeface="a song for jennifer" panose="02000000000000000000" pitchFamily="2" charset="0"/>
              </a:rPr>
              <a:t>Exposed structural elements</a:t>
            </a:r>
          </a:p>
          <a:p>
            <a:pPr marL="457200" indent="-457200">
              <a:buFont typeface="Arial" panose="020B0604020202020204" pitchFamily="34" charset="0"/>
              <a:buChar char="•"/>
            </a:pPr>
            <a:r>
              <a:rPr lang="en-US" sz="2800" b="1" dirty="0" smtClean="0">
                <a:latin typeface="a song for jennifer" panose="02000000000000000000" pitchFamily="2" charset="0"/>
              </a:rPr>
              <a:t>Open space</a:t>
            </a:r>
          </a:p>
          <a:p>
            <a:pPr marL="457200" indent="-457200">
              <a:buFont typeface="Arial" panose="020B0604020202020204" pitchFamily="34" charset="0"/>
              <a:buChar char="•"/>
            </a:pPr>
            <a:r>
              <a:rPr lang="en-US" sz="2800" b="1" dirty="0" smtClean="0">
                <a:latin typeface="a song for jennifer" panose="02000000000000000000" pitchFamily="2" charset="0"/>
              </a:rPr>
              <a:t>Materials such as steel and plywood</a:t>
            </a:r>
          </a:p>
          <a:p>
            <a:pPr marL="457200" indent="-457200">
              <a:buFont typeface="Arial" panose="020B0604020202020204" pitchFamily="34" charset="0"/>
              <a:buChar char="•"/>
            </a:pPr>
            <a:r>
              <a:rPr lang="en-US" sz="2800" b="1" dirty="0" smtClean="0">
                <a:latin typeface="a song for jennifer" panose="02000000000000000000" pitchFamily="2" charset="0"/>
              </a:rPr>
              <a:t>Split-level spaces</a:t>
            </a:r>
          </a:p>
          <a:p>
            <a:pPr marL="457200" indent="-457200">
              <a:buFont typeface="Arial" panose="020B0604020202020204" pitchFamily="34" charset="0"/>
              <a:buChar char="•"/>
            </a:pPr>
            <a:r>
              <a:rPr lang="en-US" sz="2800" b="1" dirty="0" smtClean="0">
                <a:latin typeface="a song for jennifer" panose="02000000000000000000" pitchFamily="2" charset="0"/>
              </a:rPr>
              <a:t>Harmony with nature</a:t>
            </a:r>
          </a:p>
          <a:p>
            <a:pPr marL="457200" indent="-457200">
              <a:buFont typeface="Arial" panose="020B0604020202020204" pitchFamily="34" charset="0"/>
              <a:buChar char="•"/>
            </a:pPr>
            <a:r>
              <a:rPr lang="en-US" sz="2800" b="1" dirty="0" smtClean="0">
                <a:latin typeface="a song for jennifer" panose="02000000000000000000" pitchFamily="2" charset="0"/>
              </a:rPr>
              <a:t>Lack of ornamentation</a:t>
            </a:r>
          </a:p>
          <a:p>
            <a:pPr marL="457200" indent="-457200">
              <a:buFont typeface="Arial" panose="020B0604020202020204" pitchFamily="34" charset="0"/>
              <a:buChar char="•"/>
            </a:pPr>
            <a:r>
              <a:rPr lang="en-US" sz="2800" b="1" dirty="0" smtClean="0">
                <a:latin typeface="a song for jennifer" panose="02000000000000000000" pitchFamily="2" charset="0"/>
              </a:rPr>
              <a:t>Flat planes</a:t>
            </a:r>
          </a:p>
          <a:p>
            <a:pPr marL="457200" indent="-457200">
              <a:buFont typeface="Arial" panose="020B0604020202020204" pitchFamily="34" charset="0"/>
              <a:buChar char="•"/>
            </a:pPr>
            <a:r>
              <a:rPr lang="en-US" sz="2800" b="1" dirty="0" smtClean="0">
                <a:latin typeface="a song for jennifer" panose="02000000000000000000" pitchFamily="2" charset="0"/>
              </a:rPr>
              <a:t>Experimentation with shapes</a:t>
            </a:r>
            <a:endParaRPr lang="en-US" sz="2800" b="1" dirty="0">
              <a:latin typeface="a song for jennifer" panose="02000000000000000000" pitchFamily="2" charset="0"/>
            </a:endParaRPr>
          </a:p>
        </p:txBody>
      </p:sp>
      <p:cxnSp>
        <p:nvCxnSpPr>
          <p:cNvPr id="6" name="Straight Connector 5"/>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693983"/>
      </p:ext>
    </p:extLst>
  </p:cSld>
  <p:clrMapOvr>
    <a:masterClrMapping/>
  </p:clrMapOvr>
  <p:transition spd="med" advTm="214">
    <p:pull/>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14748"/>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Mid-Century Modern</a:t>
            </a:r>
            <a:endParaRPr lang="en-US" sz="5200" b="1" dirty="0">
              <a:latin typeface="a song for jennifer" panose="02000000000000000000" pitchFamily="2" charset="0"/>
            </a:endParaRPr>
          </a:p>
        </p:txBody>
      </p:sp>
      <p:sp>
        <p:nvSpPr>
          <p:cNvPr id="5" name="TextBox 4"/>
          <p:cNvSpPr txBox="1"/>
          <p:nvPr/>
        </p:nvSpPr>
        <p:spPr>
          <a:xfrm>
            <a:off x="7701583" y="1736359"/>
            <a:ext cx="4192524" cy="2554545"/>
          </a:xfrm>
          <a:prstGeom prst="rect">
            <a:avLst/>
          </a:prstGeom>
          <a:noFill/>
        </p:spPr>
        <p:txBody>
          <a:bodyPr wrap="square" rtlCol="0">
            <a:spAutoFit/>
          </a:bodyPr>
          <a:lstStyle/>
          <a:p>
            <a:r>
              <a:rPr lang="en-US" sz="3200" b="1" i="1" dirty="0" smtClean="0">
                <a:latin typeface="a song for jennifer" panose="02000000000000000000" pitchFamily="2" charset="0"/>
              </a:rPr>
              <a:t>1959</a:t>
            </a:r>
          </a:p>
          <a:p>
            <a:r>
              <a:rPr lang="en-US" sz="3200" b="1" i="1" dirty="0" smtClean="0">
                <a:latin typeface="a song for jennifer" panose="02000000000000000000" pitchFamily="2" charset="0"/>
              </a:rPr>
              <a:t>Jack Beckwith House</a:t>
            </a:r>
          </a:p>
          <a:p>
            <a:r>
              <a:rPr lang="en-US" sz="3200" b="1" i="1" dirty="0">
                <a:latin typeface="a song for jennifer" panose="02000000000000000000" pitchFamily="2" charset="0"/>
              </a:rPr>
              <a:t>Architect: William Kessler</a:t>
            </a:r>
          </a:p>
          <a:p>
            <a:endParaRPr lang="en-US" sz="3200" b="1" i="1" dirty="0" smtClean="0">
              <a:latin typeface="a song for jennifer" panose="02000000000000000000" pitchFamily="2" charset="0"/>
            </a:endParaRPr>
          </a:p>
          <a:p>
            <a:r>
              <a:rPr lang="en-US" sz="3200" b="1" i="1" dirty="0" smtClean="0">
                <a:latin typeface="a song for jennifer" panose="02000000000000000000" pitchFamily="2" charset="0"/>
              </a:rPr>
              <a:t>Farmington Hills </a:t>
            </a:r>
          </a:p>
        </p:txBody>
      </p:sp>
      <p:sp>
        <p:nvSpPr>
          <p:cNvPr id="3" name="TextBox 2"/>
          <p:cNvSpPr txBox="1"/>
          <p:nvPr/>
        </p:nvSpPr>
        <p:spPr>
          <a:xfrm>
            <a:off x="9710928" y="2009420"/>
            <a:ext cx="3603752" cy="523220"/>
          </a:xfrm>
          <a:prstGeom prst="rect">
            <a:avLst/>
          </a:prstGeom>
          <a:noFill/>
        </p:spPr>
        <p:txBody>
          <a:bodyPr wrap="square" rtlCol="0">
            <a:spAutoFit/>
          </a:bodyPr>
          <a:lstStyle/>
          <a:p>
            <a:r>
              <a:rPr lang="en-US" sz="2800" b="1" dirty="0" smtClean="0">
                <a:latin typeface="a song for jennifer" panose="02000000000000000000" pitchFamily="2" charset="0"/>
              </a:rPr>
              <a:t> </a:t>
            </a:r>
            <a:endParaRPr lang="en-US" sz="2800" b="1" dirty="0">
              <a:latin typeface="a song for jennifer" panose="02000000000000000000" pitchFamily="2" charset="0"/>
            </a:endParaRP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632" y="1721611"/>
            <a:ext cx="6465058" cy="4511099"/>
          </a:xfrm>
          <a:prstGeom prst="rect">
            <a:avLst/>
          </a:prstGeom>
          <a:ln w="66675">
            <a:solidFill>
              <a:schemeClr val="tx1"/>
            </a:solidFill>
          </a:ln>
        </p:spPr>
      </p:pic>
      <p:sp>
        <p:nvSpPr>
          <p:cNvPr id="7" name="TextBox 6"/>
          <p:cNvSpPr txBox="1"/>
          <p:nvPr/>
        </p:nvSpPr>
        <p:spPr>
          <a:xfrm>
            <a:off x="4645447" y="4449478"/>
            <a:ext cx="3176844"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Large Panes of Glass</a:t>
            </a:r>
            <a:endParaRPr lang="en-US" sz="2800" b="1" dirty="0">
              <a:solidFill>
                <a:srgbClr val="C00000"/>
              </a:solidFill>
              <a:latin typeface="a song for jennifer" panose="02000000000000000000" pitchFamily="2" charset="0"/>
            </a:endParaRPr>
          </a:p>
        </p:txBody>
      </p:sp>
      <p:sp>
        <p:nvSpPr>
          <p:cNvPr id="8" name="TextBox 7"/>
          <p:cNvSpPr txBox="1"/>
          <p:nvPr/>
        </p:nvSpPr>
        <p:spPr>
          <a:xfrm>
            <a:off x="5265174" y="3014401"/>
            <a:ext cx="2905432"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Flat Roof</a:t>
            </a:r>
            <a:endParaRPr lang="en-US" sz="2800" b="1" dirty="0">
              <a:solidFill>
                <a:srgbClr val="C00000"/>
              </a:solidFill>
              <a:latin typeface="a song for jennifer" panose="02000000000000000000" pitchFamily="2" charset="0"/>
            </a:endParaRPr>
          </a:p>
        </p:txBody>
      </p:sp>
      <p:sp>
        <p:nvSpPr>
          <p:cNvPr id="9" name="TextBox 8"/>
          <p:cNvSpPr txBox="1"/>
          <p:nvPr/>
        </p:nvSpPr>
        <p:spPr>
          <a:xfrm>
            <a:off x="1666568" y="4886254"/>
            <a:ext cx="3569109"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Integrated with Nature</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3720703" y="3820935"/>
            <a:ext cx="2513166"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Open Floor </a:t>
            </a:r>
            <a:r>
              <a:rPr lang="en-US" sz="2800" b="1" dirty="0">
                <a:solidFill>
                  <a:srgbClr val="C00000"/>
                </a:solidFill>
                <a:latin typeface="a song for jennifer" panose="02000000000000000000" pitchFamily="2" charset="0"/>
              </a:rPr>
              <a:t>P</a:t>
            </a:r>
            <a:r>
              <a:rPr lang="en-US" sz="2800" b="1" dirty="0" smtClean="0">
                <a:solidFill>
                  <a:srgbClr val="C00000"/>
                </a:solidFill>
                <a:latin typeface="a song for jennifer" panose="02000000000000000000" pitchFamily="2" charset="0"/>
              </a:rPr>
              <a:t>lan</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890843" y="2736502"/>
            <a:ext cx="3251651"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Exposed Structural Elements</a:t>
            </a:r>
          </a:p>
          <a:p>
            <a:endParaRPr lang="en-US" sz="2800" b="1" dirty="0">
              <a:solidFill>
                <a:srgbClr val="C00000"/>
              </a:solidFill>
              <a:latin typeface="a song for jennifer" panose="02000000000000000000" pitchFamily="2" charset="0"/>
            </a:endParaRPr>
          </a:p>
        </p:txBody>
      </p:sp>
      <p:cxnSp>
        <p:nvCxnSpPr>
          <p:cNvPr id="12" name="Straight Connector 11"/>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785985728"/>
      </p:ext>
    </p:extLst>
  </p:cSld>
  <p:clrMapOvr>
    <a:masterClrMapping/>
  </p:clrMapOvr>
  <p:transition spd="med" advTm="3428">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385905"/>
            <a:ext cx="10515600" cy="1047110"/>
          </a:xfrm>
        </p:spPr>
        <p:txBody>
          <a:bodyPr>
            <a:normAutofit/>
          </a:bodyPr>
          <a:lstStyle/>
          <a:p>
            <a:r>
              <a:rPr lang="en-US" sz="5200" b="1" dirty="0" smtClean="0">
                <a:latin typeface="a song for jennifer" panose="02000000000000000000" pitchFamily="2" charset="0"/>
              </a:rPr>
              <a:t>Mid-Century Modern</a:t>
            </a:r>
            <a:endParaRPr lang="en-US" sz="5200" b="1" dirty="0">
              <a:latin typeface="a song for jennifer" panose="02000000000000000000" pitchFamily="2" charset="0"/>
            </a:endParaRPr>
          </a:p>
        </p:txBody>
      </p:sp>
      <p:sp>
        <p:nvSpPr>
          <p:cNvPr id="5" name="TextBox 4"/>
          <p:cNvSpPr txBox="1"/>
          <p:nvPr/>
        </p:nvSpPr>
        <p:spPr>
          <a:xfrm>
            <a:off x="7640320" y="1721611"/>
            <a:ext cx="4192524" cy="2554545"/>
          </a:xfrm>
          <a:prstGeom prst="rect">
            <a:avLst/>
          </a:prstGeom>
          <a:noFill/>
        </p:spPr>
        <p:txBody>
          <a:bodyPr wrap="square" rtlCol="0">
            <a:spAutoFit/>
          </a:bodyPr>
          <a:lstStyle/>
          <a:p>
            <a:r>
              <a:rPr lang="en-US" sz="3200" b="1" i="1" dirty="0" smtClean="0">
                <a:latin typeface="a song for jennifer" panose="02000000000000000000" pitchFamily="2" charset="0"/>
              </a:rPr>
              <a:t>1960</a:t>
            </a:r>
          </a:p>
          <a:p>
            <a:r>
              <a:rPr lang="en-US" sz="3200" b="1" i="1" dirty="0" smtClean="0">
                <a:latin typeface="a song for jennifer" panose="02000000000000000000" pitchFamily="2" charset="0"/>
              </a:rPr>
              <a:t>Arthur Beckwith House</a:t>
            </a:r>
          </a:p>
          <a:p>
            <a:r>
              <a:rPr lang="en-US" sz="3200" b="1" i="1" dirty="0">
                <a:latin typeface="a song for jennifer" panose="02000000000000000000" pitchFamily="2" charset="0"/>
              </a:rPr>
              <a:t>Architect: William Kessler</a:t>
            </a:r>
          </a:p>
          <a:p>
            <a:endParaRPr lang="en-US" sz="3200" b="1" i="1" dirty="0" smtClean="0">
              <a:latin typeface="a song for jennifer" panose="02000000000000000000" pitchFamily="2" charset="0"/>
            </a:endParaRPr>
          </a:p>
          <a:p>
            <a:r>
              <a:rPr lang="en-US" sz="3200" b="1" i="1" dirty="0" smtClean="0">
                <a:latin typeface="a song for jennifer" panose="02000000000000000000" pitchFamily="2" charset="0"/>
              </a:rPr>
              <a:t>Farmington Hills </a:t>
            </a:r>
          </a:p>
        </p:txBody>
      </p:sp>
      <p:sp>
        <p:nvSpPr>
          <p:cNvPr id="3" name="TextBox 2"/>
          <p:cNvSpPr txBox="1"/>
          <p:nvPr/>
        </p:nvSpPr>
        <p:spPr>
          <a:xfrm>
            <a:off x="9710928" y="2009420"/>
            <a:ext cx="3603752" cy="523220"/>
          </a:xfrm>
          <a:prstGeom prst="rect">
            <a:avLst/>
          </a:prstGeom>
          <a:noFill/>
        </p:spPr>
        <p:txBody>
          <a:bodyPr wrap="square" rtlCol="0">
            <a:spAutoFit/>
          </a:bodyPr>
          <a:lstStyle/>
          <a:p>
            <a:r>
              <a:rPr lang="en-US" sz="2800" b="1" dirty="0" smtClean="0">
                <a:latin typeface="a song for jennifer" panose="02000000000000000000" pitchFamily="2" charset="0"/>
              </a:rPr>
              <a:t> </a:t>
            </a:r>
            <a:endParaRPr lang="en-US" sz="2800" b="1" dirty="0">
              <a:latin typeface="a song for jennifer" panose="02000000000000000000" pitchFamily="2" charset="0"/>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1920" y="1721611"/>
            <a:ext cx="6262088" cy="4369473"/>
          </a:xfrm>
          <a:prstGeom prst="rect">
            <a:avLst/>
          </a:prstGeom>
          <a:ln w="66675">
            <a:solidFill>
              <a:schemeClr val="tx1"/>
            </a:solidFill>
          </a:ln>
        </p:spPr>
      </p:pic>
      <p:cxnSp>
        <p:nvCxnSpPr>
          <p:cNvPr id="8" name="Straight Connector 7"/>
          <p:cNvCxnSpPr/>
          <p:nvPr/>
        </p:nvCxnSpPr>
        <p:spPr>
          <a:xfrm>
            <a:off x="831850" y="1433015"/>
            <a:ext cx="10979150" cy="0"/>
          </a:xfrm>
          <a:prstGeom prst="line">
            <a:avLst/>
          </a:prstGeom>
          <a:ln w="85725"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377183" y="3416856"/>
            <a:ext cx="2920181"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Large Panes of Glass</a:t>
            </a:r>
            <a:endParaRPr lang="en-US" sz="2800" b="1" dirty="0">
              <a:solidFill>
                <a:srgbClr val="C00000"/>
              </a:solidFill>
              <a:latin typeface="a song for jennifer" panose="02000000000000000000" pitchFamily="2" charset="0"/>
            </a:endParaRPr>
          </a:p>
        </p:txBody>
      </p:sp>
      <p:sp>
        <p:nvSpPr>
          <p:cNvPr id="10" name="TextBox 9"/>
          <p:cNvSpPr txBox="1"/>
          <p:nvPr/>
        </p:nvSpPr>
        <p:spPr>
          <a:xfrm>
            <a:off x="4397683" y="3852725"/>
            <a:ext cx="1609417"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Flat Planes</a:t>
            </a:r>
            <a:endParaRPr lang="en-US" sz="2800" b="1" dirty="0">
              <a:solidFill>
                <a:srgbClr val="C00000"/>
              </a:solidFill>
              <a:latin typeface="a song for jennifer" panose="02000000000000000000" pitchFamily="2" charset="0"/>
            </a:endParaRPr>
          </a:p>
        </p:txBody>
      </p:sp>
      <p:sp>
        <p:nvSpPr>
          <p:cNvPr id="11" name="TextBox 10"/>
          <p:cNvSpPr txBox="1"/>
          <p:nvPr/>
        </p:nvSpPr>
        <p:spPr>
          <a:xfrm>
            <a:off x="1270411" y="4948132"/>
            <a:ext cx="2654710"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Integration with Nature</a:t>
            </a:r>
            <a:endParaRPr lang="en-US" sz="2800" b="1" dirty="0">
              <a:solidFill>
                <a:srgbClr val="C00000"/>
              </a:solidFill>
              <a:latin typeface="a song for jennifer" panose="02000000000000000000" pitchFamily="2" charset="0"/>
            </a:endParaRPr>
          </a:p>
        </p:txBody>
      </p:sp>
      <p:sp>
        <p:nvSpPr>
          <p:cNvPr id="12" name="TextBox 11"/>
          <p:cNvSpPr txBox="1"/>
          <p:nvPr/>
        </p:nvSpPr>
        <p:spPr>
          <a:xfrm>
            <a:off x="4337516" y="1793976"/>
            <a:ext cx="2322871" cy="954107"/>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Experimentation with Shapes</a:t>
            </a:r>
            <a:endParaRPr lang="en-US" sz="2800" b="1" dirty="0">
              <a:solidFill>
                <a:srgbClr val="C00000"/>
              </a:solidFill>
              <a:latin typeface="a song for jennifer" panose="02000000000000000000" pitchFamily="2" charset="0"/>
            </a:endParaRPr>
          </a:p>
        </p:txBody>
      </p:sp>
      <p:sp>
        <p:nvSpPr>
          <p:cNvPr id="13" name="TextBox 12"/>
          <p:cNvSpPr txBox="1"/>
          <p:nvPr/>
        </p:nvSpPr>
        <p:spPr>
          <a:xfrm>
            <a:off x="3784001" y="4255634"/>
            <a:ext cx="2161620" cy="1384995"/>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Exposed Structural Elements</a:t>
            </a:r>
            <a:endParaRPr lang="en-US" sz="2800" b="1" dirty="0">
              <a:solidFill>
                <a:srgbClr val="C00000"/>
              </a:solidFill>
              <a:latin typeface="a song for jennifer" panose="02000000000000000000" pitchFamily="2" charset="0"/>
            </a:endParaRPr>
          </a:p>
        </p:txBody>
      </p:sp>
      <p:sp>
        <p:nvSpPr>
          <p:cNvPr id="14" name="TextBox 13"/>
          <p:cNvSpPr txBox="1"/>
          <p:nvPr/>
        </p:nvSpPr>
        <p:spPr>
          <a:xfrm>
            <a:off x="1517386" y="2053665"/>
            <a:ext cx="2160759" cy="523220"/>
          </a:xfrm>
          <a:prstGeom prst="rect">
            <a:avLst/>
          </a:prstGeom>
          <a:noFill/>
        </p:spPr>
        <p:txBody>
          <a:bodyPr wrap="square" rtlCol="0">
            <a:spAutoFit/>
          </a:bodyPr>
          <a:lstStyle/>
          <a:p>
            <a:r>
              <a:rPr lang="en-US" sz="2800" b="1" dirty="0" smtClean="0">
                <a:solidFill>
                  <a:srgbClr val="C00000"/>
                </a:solidFill>
                <a:latin typeface="a song for jennifer" panose="02000000000000000000" pitchFamily="2" charset="0"/>
              </a:rPr>
              <a:t>Use of Steel</a:t>
            </a:r>
            <a:endParaRPr lang="en-US" sz="2800" b="1" dirty="0">
              <a:solidFill>
                <a:srgbClr val="C00000"/>
              </a:solidFill>
              <a:latin typeface="a song for jennifer" panose="02000000000000000000" pitchFamily="2" charset="0"/>
            </a:endParaRPr>
          </a:p>
        </p:txBody>
      </p:sp>
    </p:spTree>
    <p:custDataLst>
      <p:tags r:id="rId1"/>
    </p:custDataLst>
    <p:extLst>
      <p:ext uri="{BB962C8B-B14F-4D97-AF65-F5344CB8AC3E}">
        <p14:creationId xmlns:p14="http://schemas.microsoft.com/office/powerpoint/2010/main" val="682556213"/>
      </p:ext>
    </p:extLst>
  </p:cSld>
  <p:clrMapOvr>
    <a:masterClrMapping/>
  </p:clrMapOvr>
  <p:transition spd="med" advTm="3479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29850"/>
            <a:ext cx="12192000" cy="6858000"/>
          </a:xfrm>
          <a:prstGeom prst="rect">
            <a:avLst/>
          </a:prstGeom>
        </p:spPr>
      </p:pic>
      <p:sp>
        <p:nvSpPr>
          <p:cNvPr id="2" name="Title 1"/>
          <p:cNvSpPr>
            <a:spLocks noGrp="1"/>
          </p:cNvSpPr>
          <p:nvPr>
            <p:ph type="title"/>
          </p:nvPr>
        </p:nvSpPr>
        <p:spPr>
          <a:xfrm>
            <a:off x="952500" y="3479475"/>
            <a:ext cx="10515600" cy="1047110"/>
          </a:xfrm>
        </p:spPr>
        <p:txBody>
          <a:bodyPr>
            <a:noAutofit/>
          </a:bodyPr>
          <a:lstStyle/>
          <a:p>
            <a:pPr algn="ctr"/>
            <a:r>
              <a:rPr lang="en-US" sz="9600" b="1" dirty="0" smtClean="0">
                <a:latin typeface="a song for jennifer" panose="02000000000000000000" pitchFamily="2" charset="0"/>
              </a:rPr>
              <a:t>Are you ready to test your knowledge?</a:t>
            </a:r>
            <a:endParaRPr lang="en-US" sz="96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pPr algn="ctr"/>
            <a:endParaRPr lang="en-US" sz="2800" b="1" dirty="0">
              <a:latin typeface="a song for jennifer" panose="02000000000000000000" pitchFamily="2" charset="0"/>
            </a:endParaRPr>
          </a:p>
        </p:txBody>
      </p:sp>
    </p:spTree>
    <p:extLst>
      <p:ext uri="{BB962C8B-B14F-4D97-AF65-F5344CB8AC3E}">
        <p14:creationId xmlns:p14="http://schemas.microsoft.com/office/powerpoint/2010/main" val="739799837"/>
      </p:ext>
    </p:extLst>
  </p:cSld>
  <p:clrMapOvr>
    <a:masterClrMapping/>
  </p:clrMapOvr>
  <p:transition spd="med" advTm="25891">
    <p:pull/>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7483" y="0"/>
            <a:ext cx="12192000" cy="6858000"/>
          </a:xfrm>
          <a:prstGeom prst="rect">
            <a:avLst/>
          </a:prstGeom>
        </p:spPr>
      </p:pic>
      <p:sp>
        <p:nvSpPr>
          <p:cNvPr id="5" name="TextBox 4"/>
          <p:cNvSpPr txBox="1"/>
          <p:nvPr/>
        </p:nvSpPr>
        <p:spPr>
          <a:xfrm>
            <a:off x="952500" y="1701800"/>
            <a:ext cx="10706100" cy="523220"/>
          </a:xfrm>
          <a:prstGeom prst="rect">
            <a:avLst/>
          </a:prstGeom>
          <a:noFill/>
        </p:spPr>
        <p:txBody>
          <a:bodyPr wrap="square" rtlCol="0">
            <a:spAutoFit/>
          </a:bodyPr>
          <a:lstStyle/>
          <a:p>
            <a:pPr algn="ctr"/>
            <a:endParaRPr lang="en-US" sz="2800" b="1" dirty="0">
              <a:latin typeface="a song for jennifer" panose="02000000000000000000"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95913" y="839300"/>
            <a:ext cx="5686258" cy="5701350"/>
          </a:xfrm>
          <a:prstGeom prst="rect">
            <a:avLst/>
          </a:prstGeom>
          <a:ln w="66675">
            <a:solidFill>
              <a:schemeClr val="tx1"/>
            </a:solidFill>
          </a:ln>
        </p:spPr>
      </p:pic>
    </p:spTree>
    <p:extLst>
      <p:ext uri="{BB962C8B-B14F-4D97-AF65-F5344CB8AC3E}">
        <p14:creationId xmlns:p14="http://schemas.microsoft.com/office/powerpoint/2010/main" val="1921638872"/>
      </p:ext>
    </p:extLst>
  </p:cSld>
  <p:clrMapOvr>
    <a:masterClrMapping/>
  </p:clrMapOvr>
  <p:transition spd="med" advTm="25891">
    <p:pull/>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29850"/>
            <a:ext cx="12192000" cy="6858000"/>
          </a:xfrm>
          <a:prstGeom prst="rect">
            <a:avLst/>
          </a:prstGeom>
        </p:spPr>
      </p:pic>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sp>
        <p:nvSpPr>
          <p:cNvPr id="3" name="Title 2"/>
          <p:cNvSpPr>
            <a:spLocks noGrp="1"/>
          </p:cNvSpPr>
          <p:nvPr>
            <p:ph type="title"/>
          </p:nvPr>
        </p:nvSpPr>
        <p:spPr/>
        <p:txBody>
          <a:bodyPr/>
          <a:lstStyle/>
          <a:p>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8675" y="899651"/>
            <a:ext cx="7652241" cy="5199353"/>
          </a:xfrm>
          <a:prstGeom prst="rect">
            <a:avLst/>
          </a:prstGeom>
          <a:ln w="66675">
            <a:solidFill>
              <a:schemeClr val="tx1"/>
            </a:solidFill>
          </a:ln>
        </p:spPr>
      </p:pic>
    </p:spTree>
    <p:extLst>
      <p:ext uri="{BB962C8B-B14F-4D97-AF65-F5344CB8AC3E}">
        <p14:creationId xmlns:p14="http://schemas.microsoft.com/office/powerpoint/2010/main" val="3449142849"/>
      </p:ext>
    </p:extLst>
  </p:cSld>
  <p:clrMapOvr>
    <a:masterClrMapping/>
  </p:clrMapOvr>
  <p:transition spd="med" advTm="25891">
    <p:pull/>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29850"/>
            <a:ext cx="12192000" cy="6858000"/>
          </a:xfrm>
          <a:prstGeom prst="rect">
            <a:avLst/>
          </a:prstGeom>
        </p:spPr>
      </p:pic>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3045" y="550945"/>
            <a:ext cx="8170607" cy="5696409"/>
          </a:xfrm>
          <a:prstGeom prst="rect">
            <a:avLst/>
          </a:prstGeom>
          <a:ln w="66675">
            <a:solidFill>
              <a:schemeClr val="tx1"/>
            </a:solidFill>
          </a:ln>
        </p:spPr>
      </p:pic>
    </p:spTree>
    <p:extLst>
      <p:ext uri="{BB962C8B-B14F-4D97-AF65-F5344CB8AC3E}">
        <p14:creationId xmlns:p14="http://schemas.microsoft.com/office/powerpoint/2010/main" val="2169462156"/>
      </p:ext>
    </p:extLst>
  </p:cSld>
  <p:clrMapOvr>
    <a:masterClrMapping/>
  </p:clrMapOvr>
  <p:transition spd="med" advTm="25891">
    <p:pull/>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29850"/>
            <a:ext cx="12192000" cy="6858000"/>
          </a:xfrm>
          <a:prstGeom prst="rect">
            <a:avLst/>
          </a:prstGeom>
        </p:spPr>
      </p:pic>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5240" y="483457"/>
            <a:ext cx="8436682" cy="5831386"/>
          </a:xfrm>
          <a:prstGeom prst="rect">
            <a:avLst/>
          </a:prstGeom>
          <a:ln w="66675">
            <a:solidFill>
              <a:schemeClr val="tx1"/>
            </a:solidFill>
          </a:ln>
        </p:spPr>
      </p:pic>
    </p:spTree>
    <p:extLst>
      <p:ext uri="{BB962C8B-B14F-4D97-AF65-F5344CB8AC3E}">
        <p14:creationId xmlns:p14="http://schemas.microsoft.com/office/powerpoint/2010/main" val="3615618198"/>
      </p:ext>
    </p:extLst>
  </p:cSld>
  <p:clrMapOvr>
    <a:masterClrMapping/>
  </p:clrMapOvr>
  <p:transition spd="med" advTm="25891">
    <p:pull/>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29850"/>
            <a:ext cx="12192000" cy="6858000"/>
          </a:xfrm>
          <a:prstGeom prst="rect">
            <a:avLst/>
          </a:prstGeom>
        </p:spPr>
      </p:pic>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2606" y="637629"/>
            <a:ext cx="9057886" cy="5706636"/>
          </a:xfrm>
          <a:prstGeom prst="rect">
            <a:avLst/>
          </a:prstGeom>
          <a:ln w="66675">
            <a:solidFill>
              <a:schemeClr val="tx1"/>
            </a:solidFill>
          </a:ln>
        </p:spPr>
      </p:pic>
    </p:spTree>
    <p:extLst>
      <p:ext uri="{BB962C8B-B14F-4D97-AF65-F5344CB8AC3E}">
        <p14:creationId xmlns:p14="http://schemas.microsoft.com/office/powerpoint/2010/main" val="1963552801"/>
      </p:ext>
    </p:extLst>
  </p:cSld>
  <p:clrMapOvr>
    <a:masterClrMapping/>
  </p:clrMapOvr>
  <p:transition spd="med" advTm="25891">
    <p:pull/>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354"/>
            <a:ext cx="12192000" cy="6858000"/>
          </a:xfrm>
          <a:prstGeom prst="rect">
            <a:avLst/>
          </a:prstGeom>
        </p:spPr>
      </p:pic>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9920" y="604740"/>
            <a:ext cx="8383229" cy="5588819"/>
          </a:xfrm>
          <a:prstGeom prst="rect">
            <a:avLst/>
          </a:prstGeom>
          <a:ln w="66675">
            <a:solidFill>
              <a:schemeClr val="tx1"/>
            </a:solidFill>
          </a:ln>
        </p:spPr>
      </p:pic>
    </p:spTree>
    <p:extLst>
      <p:ext uri="{BB962C8B-B14F-4D97-AF65-F5344CB8AC3E}">
        <p14:creationId xmlns:p14="http://schemas.microsoft.com/office/powerpoint/2010/main" val="2220975060"/>
      </p:ext>
    </p:extLst>
  </p:cSld>
  <p:clrMapOvr>
    <a:masterClrMapping/>
  </p:clrMapOvr>
  <p:transition spd="med" advTm="25891">
    <p:pull/>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29850"/>
            <a:ext cx="12192000" cy="6858000"/>
          </a:xfrm>
          <a:prstGeom prst="rect">
            <a:avLst/>
          </a:prstGeom>
        </p:spPr>
      </p:pic>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797673"/>
            <a:ext cx="10058400" cy="5534094"/>
          </a:xfrm>
          <a:prstGeom prst="rect">
            <a:avLst/>
          </a:prstGeom>
          <a:ln w="66675">
            <a:solidFill>
              <a:schemeClr val="tx1"/>
            </a:solidFill>
          </a:ln>
        </p:spPr>
      </p:pic>
    </p:spTree>
    <p:extLst>
      <p:ext uri="{BB962C8B-B14F-4D97-AF65-F5344CB8AC3E}">
        <p14:creationId xmlns:p14="http://schemas.microsoft.com/office/powerpoint/2010/main" val="2665844148"/>
      </p:ext>
    </p:extLst>
  </p:cSld>
  <p:clrMapOvr>
    <a:masterClrMapping/>
  </p:clrMapOvr>
  <p:transition spd="med" advTm="25891">
    <p:pull/>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29850"/>
            <a:ext cx="12192000" cy="6858000"/>
          </a:xfrm>
          <a:prstGeom prst="rect">
            <a:avLst/>
          </a:prstGeom>
        </p:spPr>
      </p:pic>
      <p:sp>
        <p:nvSpPr>
          <p:cNvPr id="2" name="Title 1"/>
          <p:cNvSpPr>
            <a:spLocks noGrp="1"/>
          </p:cNvSpPr>
          <p:nvPr>
            <p:ph type="title"/>
          </p:nvPr>
        </p:nvSpPr>
        <p:spPr>
          <a:xfrm>
            <a:off x="2749141" y="3185311"/>
            <a:ext cx="10515600" cy="1047110"/>
          </a:xfrm>
        </p:spPr>
        <p:txBody>
          <a:bodyPr>
            <a:noAutofit/>
          </a:bodyPr>
          <a:lstStyle/>
          <a:p>
            <a:r>
              <a:rPr lang="en-US" sz="14000" b="1" dirty="0" smtClean="0">
                <a:latin typeface="a song for jennifer" panose="02000000000000000000" pitchFamily="2" charset="0"/>
              </a:rPr>
              <a:t>Questions?</a:t>
            </a:r>
            <a:endParaRPr lang="en-US" sz="14000" b="1" dirty="0">
              <a:latin typeface="a song for jennifer" panose="02000000000000000000" pitchFamily="2" charset="0"/>
            </a:endParaRPr>
          </a:p>
        </p:txBody>
      </p:sp>
      <p:sp>
        <p:nvSpPr>
          <p:cNvPr id="5" name="TextBox 4"/>
          <p:cNvSpPr txBox="1"/>
          <p:nvPr/>
        </p:nvSpPr>
        <p:spPr>
          <a:xfrm>
            <a:off x="952500" y="1701800"/>
            <a:ext cx="10706100" cy="523220"/>
          </a:xfrm>
          <a:prstGeom prst="rect">
            <a:avLst/>
          </a:prstGeom>
          <a:noFill/>
        </p:spPr>
        <p:txBody>
          <a:bodyPr wrap="square" rtlCol="0">
            <a:spAutoFit/>
          </a:bodyPr>
          <a:lstStyle/>
          <a:p>
            <a:endParaRPr lang="en-US" sz="2800" b="1" dirty="0">
              <a:latin typeface="a song for jennifer" panose="02000000000000000000" pitchFamily="2" charset="0"/>
            </a:endParaRPr>
          </a:p>
        </p:txBody>
      </p:sp>
    </p:spTree>
    <p:extLst>
      <p:ext uri="{BB962C8B-B14F-4D97-AF65-F5344CB8AC3E}">
        <p14:creationId xmlns:p14="http://schemas.microsoft.com/office/powerpoint/2010/main" val="2963402973"/>
      </p:ext>
    </p:extLst>
  </p:cSld>
  <p:clrMapOvr>
    <a:masterClrMapping/>
  </p:clrMapOvr>
  <p:transition spd="med" advTm="25891">
    <p:pull/>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
</p:tagLst>
</file>

<file path=ppt/tags/tag2.xml><?xml version="1.0" encoding="utf-8"?>
<p:tagLst xmlns:a="http://schemas.openxmlformats.org/drawingml/2006/main" xmlns:r="http://schemas.openxmlformats.org/officeDocument/2006/relationships" xmlns:p="http://schemas.openxmlformats.org/presentationml/2006/main">
  <p:tag name="TIMING" val="|448.2"/>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5"/>
</p:tagLst>
</file>

<file path=ppt/tags/tag5.xml><?xml version="1.0" encoding="utf-8"?>
<p:tagLst xmlns:a="http://schemas.openxmlformats.org/drawingml/2006/main" xmlns:r="http://schemas.openxmlformats.org/officeDocument/2006/relationships" xmlns:p="http://schemas.openxmlformats.org/presentationml/2006/main">
  <p:tag name="TIMING" val="|16.7|3.9|9.4|2.1"/>
</p:tagLst>
</file>

<file path=ppt/tags/tag6.xml><?xml version="1.0" encoding="utf-8"?>
<p:tagLst xmlns:a="http://schemas.openxmlformats.org/drawingml/2006/main" xmlns:r="http://schemas.openxmlformats.org/officeDocument/2006/relationships" xmlns:p="http://schemas.openxmlformats.org/presentationml/2006/main">
  <p:tag name="TIMING" val="|17.4|5.7|6|5.7|19.2"/>
</p:tagLst>
</file>

<file path=ppt/tags/tag7.xml><?xml version="1.0" encoding="utf-8"?>
<p:tagLst xmlns:a="http://schemas.openxmlformats.org/drawingml/2006/main" xmlns:r="http://schemas.openxmlformats.org/officeDocument/2006/relationships" xmlns:p="http://schemas.openxmlformats.org/presentationml/2006/main">
  <p:tag name="TIMING" val="|13.3|3.3"/>
</p:tagLst>
</file>

<file path=ppt/tags/tag8.xml><?xml version="1.0" encoding="utf-8"?>
<p:tagLst xmlns:a="http://schemas.openxmlformats.org/drawingml/2006/main" xmlns:r="http://schemas.openxmlformats.org/officeDocument/2006/relationships" xmlns:p="http://schemas.openxmlformats.org/presentationml/2006/main">
  <p:tag name="TIMING" val="|15.6"/>
</p:tagLst>
</file>

<file path=ppt/tags/tag9.xml><?xml version="1.0" encoding="utf-8"?>
<p:tagLst xmlns:a="http://schemas.openxmlformats.org/drawingml/2006/main" xmlns:r="http://schemas.openxmlformats.org/officeDocument/2006/relationships" xmlns:p="http://schemas.openxmlformats.org/presentationml/2006/main">
  <p:tag name="TIMING" val="|23.5|0.1|0.9|0|0.5"/>
</p:tagLst>
</file>

<file path=ppt/tags/tag10.xml><?xml version="1.0" encoding="utf-8"?>
<p:tagLst xmlns:a="http://schemas.openxmlformats.org/drawingml/2006/main" xmlns:r="http://schemas.openxmlformats.org/officeDocument/2006/relationships" xmlns:p="http://schemas.openxmlformats.org/presentationml/2006/main">
  <p:tag name="TIMING" val="|20.3|3|3.1"/>
</p:tagLst>
</file>

<file path=ppt/tags/tag11.xml><?xml version="1.0" encoding="utf-8"?>
<p:tagLst xmlns:a="http://schemas.openxmlformats.org/drawingml/2006/main" xmlns:r="http://schemas.openxmlformats.org/officeDocument/2006/relationships" xmlns:p="http://schemas.openxmlformats.org/presentationml/2006/main">
  <p:tag name="TIMING" val="|18.7|72.4|6.6|7.2|5.7"/>
</p:tagLst>
</file>

<file path=ppt/tags/tag12.xml><?xml version="1.0" encoding="utf-8"?>
<p:tagLst xmlns:a="http://schemas.openxmlformats.org/drawingml/2006/main" xmlns:r="http://schemas.openxmlformats.org/officeDocument/2006/relationships" xmlns:p="http://schemas.openxmlformats.org/presentationml/2006/main">
  <p:tag name="TIMING" val="|12.9|0.2|3.2|3|3.7|10"/>
</p:tagLst>
</file>

<file path=ppt/tags/tag13.xml><?xml version="1.0" encoding="utf-8"?>
<p:tagLst xmlns:a="http://schemas.openxmlformats.org/drawingml/2006/main" xmlns:r="http://schemas.openxmlformats.org/officeDocument/2006/relationships" xmlns:p="http://schemas.openxmlformats.org/presentationml/2006/main">
  <p:tag name="TIMING" val="|12.4|2.5|1.8"/>
</p:tagLst>
</file>

<file path=ppt/tags/tag14.xml><?xml version="1.0" encoding="utf-8"?>
<p:tagLst xmlns:a="http://schemas.openxmlformats.org/drawingml/2006/main" xmlns:r="http://schemas.openxmlformats.org/officeDocument/2006/relationships" xmlns:p="http://schemas.openxmlformats.org/presentationml/2006/main">
  <p:tag name="TIMING" val="|15.4|4.2|20.2|2.1"/>
</p:tagLst>
</file>

<file path=ppt/tags/tag15.xml><?xml version="1.0" encoding="utf-8"?>
<p:tagLst xmlns:a="http://schemas.openxmlformats.org/drawingml/2006/main" xmlns:r="http://schemas.openxmlformats.org/officeDocument/2006/relationships" xmlns:p="http://schemas.openxmlformats.org/presentationml/2006/main">
  <p:tag name="TIMING" val="|6.4|5.1|5.1|3.4|11.9"/>
</p:tagLst>
</file>

<file path=ppt/tags/tag16.xml><?xml version="1.0" encoding="utf-8"?>
<p:tagLst xmlns:a="http://schemas.openxmlformats.org/drawingml/2006/main" xmlns:r="http://schemas.openxmlformats.org/officeDocument/2006/relationships" xmlns:p="http://schemas.openxmlformats.org/presentationml/2006/main">
  <p:tag name="TIMING" val="|36.5|8.2|5.1|2.2"/>
</p:tagLst>
</file>

<file path=ppt/tags/tag17.xml><?xml version="1.0" encoding="utf-8"?>
<p:tagLst xmlns:a="http://schemas.openxmlformats.org/drawingml/2006/main" xmlns:r="http://schemas.openxmlformats.org/officeDocument/2006/relationships" xmlns:p="http://schemas.openxmlformats.org/presentationml/2006/main">
  <p:tag name="TIMING" val="|6.9|2.8|8.9|3"/>
</p:tagLst>
</file>

<file path=ppt/tags/tag18.xml><?xml version="1.0" encoding="utf-8"?>
<p:tagLst xmlns:a="http://schemas.openxmlformats.org/drawingml/2006/main" xmlns:r="http://schemas.openxmlformats.org/officeDocument/2006/relationships" xmlns:p="http://schemas.openxmlformats.org/presentationml/2006/main">
  <p:tag name="TIMING" val="|6.5|4.3|7.2|2.3"/>
</p:tagLst>
</file>

<file path=ppt/tags/tag19.xml><?xml version="1.0" encoding="utf-8"?>
<p:tagLst xmlns:a="http://schemas.openxmlformats.org/drawingml/2006/main" xmlns:r="http://schemas.openxmlformats.org/officeDocument/2006/relationships" xmlns:p="http://schemas.openxmlformats.org/presentationml/2006/main">
  <p:tag name="TIMING" val="|10.4|1.3|6.1|3|2.2|3.3"/>
</p:tagLst>
</file>

<file path=ppt/tags/tag20.xml><?xml version="1.0" encoding="utf-8"?>
<p:tagLst xmlns:a="http://schemas.openxmlformats.org/drawingml/2006/main" xmlns:r="http://schemas.openxmlformats.org/officeDocument/2006/relationships" xmlns:p="http://schemas.openxmlformats.org/presentationml/2006/main">
  <p:tag name="TIMING" val="|18.5|1.1"/>
</p:tagLst>
</file>

<file path=ppt/tags/tag21.xml><?xml version="1.0" encoding="utf-8"?>
<p:tagLst xmlns:a="http://schemas.openxmlformats.org/drawingml/2006/main" xmlns:r="http://schemas.openxmlformats.org/officeDocument/2006/relationships" xmlns:p="http://schemas.openxmlformats.org/presentationml/2006/main">
  <p:tag name="TIMING" val="|22.7|2.9|3.7|5.6|1.6"/>
</p:tagLst>
</file>

<file path=ppt/tags/tag22.xml><?xml version="1.0" encoding="utf-8"?>
<p:tagLst xmlns:a="http://schemas.openxmlformats.org/drawingml/2006/main" xmlns:r="http://schemas.openxmlformats.org/officeDocument/2006/relationships" xmlns:p="http://schemas.openxmlformats.org/presentationml/2006/main">
  <p:tag name="TIMING" val="|12|6.4|2.1|4.6"/>
</p:tagLst>
</file>

<file path=ppt/tags/tag23.xml><?xml version="1.0" encoding="utf-8"?>
<p:tagLst xmlns:a="http://schemas.openxmlformats.org/drawingml/2006/main" xmlns:r="http://schemas.openxmlformats.org/officeDocument/2006/relationships" xmlns:p="http://schemas.openxmlformats.org/presentationml/2006/main">
  <p:tag name="TIMING" val="|7|3.6|2.9|4|1.9|2.4"/>
</p:tagLst>
</file>

<file path=ppt/tags/tag24.xml><?xml version="1.0" encoding="utf-8"?>
<p:tagLst xmlns:a="http://schemas.openxmlformats.org/drawingml/2006/main" xmlns:r="http://schemas.openxmlformats.org/officeDocument/2006/relationships" xmlns:p="http://schemas.openxmlformats.org/presentationml/2006/main">
  <p:tag name="TIMING" val="|24.8|6.5|4.3"/>
</p:tagLst>
</file>

<file path=ppt/tags/tag25.xml><?xml version="1.0" encoding="utf-8"?>
<p:tagLst xmlns:a="http://schemas.openxmlformats.org/drawingml/2006/main" xmlns:r="http://schemas.openxmlformats.org/officeDocument/2006/relationships" xmlns:p="http://schemas.openxmlformats.org/presentationml/2006/main">
  <p:tag name="TIMING" val="|35.4|6.4|5.6"/>
</p:tagLst>
</file>

<file path=ppt/tags/tag26.xml><?xml version="1.0" encoding="utf-8"?>
<p:tagLst xmlns:a="http://schemas.openxmlformats.org/drawingml/2006/main" xmlns:r="http://schemas.openxmlformats.org/officeDocument/2006/relationships" xmlns:p="http://schemas.openxmlformats.org/presentationml/2006/main">
  <p:tag name="TIMING" val="|10|0.8|4.1|17|2.5"/>
</p:tagLst>
</file>

<file path=ppt/tags/tag27.xml><?xml version="1.0" encoding="utf-8"?>
<p:tagLst xmlns:a="http://schemas.openxmlformats.org/drawingml/2006/main" xmlns:r="http://schemas.openxmlformats.org/officeDocument/2006/relationships" xmlns:p="http://schemas.openxmlformats.org/presentationml/2006/main">
  <p:tag name="TIMING" val="|11|9|4.7|5.4|2.7"/>
</p:tagLst>
</file>

<file path=ppt/tags/tag28.xml><?xml version="1.0" encoding="utf-8"?>
<p:tagLst xmlns:a="http://schemas.openxmlformats.org/drawingml/2006/main" xmlns:r="http://schemas.openxmlformats.org/officeDocument/2006/relationships" xmlns:p="http://schemas.openxmlformats.org/presentationml/2006/main">
  <p:tag name="TIMING" val="|10.1|2.5|3|9.8"/>
</p:tagLst>
</file>

<file path=ppt/tags/tag29.xml><?xml version="1.0" encoding="utf-8"?>
<p:tagLst xmlns:a="http://schemas.openxmlformats.org/drawingml/2006/main" xmlns:r="http://schemas.openxmlformats.org/officeDocument/2006/relationships" xmlns:p="http://schemas.openxmlformats.org/presentationml/2006/main">
  <p:tag name="TIMING" val="|1.1|3.8|1.3"/>
</p:tagLst>
</file>

<file path=ppt/tags/tag30.xml><?xml version="1.0" encoding="utf-8"?>
<p:tagLst xmlns:a="http://schemas.openxmlformats.org/drawingml/2006/main" xmlns:r="http://schemas.openxmlformats.org/officeDocument/2006/relationships" xmlns:p="http://schemas.openxmlformats.org/presentationml/2006/main">
  <p:tag name="TIMING" val="|0.7|0.7|0.2|0.1|0.4"/>
</p:tagLst>
</file>

<file path=ppt/tags/tag31.xml><?xml version="1.0" encoding="utf-8"?>
<p:tagLst xmlns:a="http://schemas.openxmlformats.org/drawingml/2006/main" xmlns:r="http://schemas.openxmlformats.org/officeDocument/2006/relationships" xmlns:p="http://schemas.openxmlformats.org/presentationml/2006/main">
  <p:tag name="TIMING" val="|1.6|7.6|2.4|3.4|10.6|4.8"/>
</p:tagLst>
</file>

<file path=ppt/theme/theme1.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14094</TotalTime>
  <Words>2498</Words>
  <Application>Microsoft Office PowerPoint</Application>
  <PresentationFormat>Widescreen</PresentationFormat>
  <Paragraphs>530</Paragraphs>
  <Slides>69</Slides>
  <Notes>69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 song for jennifer</vt:lpstr>
      <vt:lpstr>Abraham Lincoln</vt:lpstr>
      <vt:lpstr>Arial</vt:lpstr>
      <vt:lpstr>Calibri</vt:lpstr>
      <vt:lpstr>Calibri Light</vt:lpstr>
      <vt:lpstr>Office Theme</vt:lpstr>
      <vt:lpstr>Architectural Styles of Farmington and the Hills</vt:lpstr>
      <vt:lpstr>How Styles Change</vt:lpstr>
      <vt:lpstr>How Styles Change</vt:lpstr>
      <vt:lpstr>How Styles Change</vt:lpstr>
      <vt:lpstr>Greek Revival ca. 1825-1860</vt:lpstr>
      <vt:lpstr>Greek Revival Characteristics</vt:lpstr>
      <vt:lpstr>The classic farmhouse style:   Gable Front and Wing Greek Revival</vt:lpstr>
      <vt:lpstr>Greek Revival – Stone Gable Front and Wing</vt:lpstr>
      <vt:lpstr>Greek Revival- Gable Front and Double Wing</vt:lpstr>
      <vt:lpstr>Greek Revival- Hen and Chicks</vt:lpstr>
      <vt:lpstr>Greek Revival- Hen and Chicks Variants</vt:lpstr>
      <vt:lpstr>Gothic Revival ca. 1840- 1880</vt:lpstr>
      <vt:lpstr>Gothic Revival Characteristics</vt:lpstr>
      <vt:lpstr>Gothic Revival</vt:lpstr>
      <vt:lpstr>Italianate ca. 1840-1885</vt:lpstr>
      <vt:lpstr>Italianate Characteristics</vt:lpstr>
      <vt:lpstr>Italianate Characteristics</vt:lpstr>
      <vt:lpstr>Italianate</vt:lpstr>
      <vt:lpstr>Italianate</vt:lpstr>
      <vt:lpstr>Second Empire ca. 1855-1885</vt:lpstr>
      <vt:lpstr>Second Empire Characteristics</vt:lpstr>
      <vt:lpstr>Second Empire </vt:lpstr>
      <vt:lpstr>Second Empire </vt:lpstr>
      <vt:lpstr>Queen Anne ca. 1880-1910</vt:lpstr>
      <vt:lpstr>Queen Anne Characteristics</vt:lpstr>
      <vt:lpstr>Queen Anne Characteristics Continued</vt:lpstr>
      <vt:lpstr>Queen Anne</vt:lpstr>
      <vt:lpstr>Queen Anne</vt:lpstr>
      <vt:lpstr>Tudor Revival, ca. 1890-1940</vt:lpstr>
      <vt:lpstr>Tudor Revival Characteristics</vt:lpstr>
      <vt:lpstr>Tudor Revival Characteristics</vt:lpstr>
      <vt:lpstr>Tudor Revival- Storybook Tudor </vt:lpstr>
      <vt:lpstr>Tudor Revival</vt:lpstr>
      <vt:lpstr>Dutch Colonial Revival, ca. 1880-1955</vt:lpstr>
      <vt:lpstr>Dutch Colonial Characteristics</vt:lpstr>
      <vt:lpstr>Dutch Colonial Revival</vt:lpstr>
      <vt:lpstr>Dutch Colonial Revival</vt:lpstr>
      <vt:lpstr>Other Colonial Revival, ca. 1880-1955</vt:lpstr>
      <vt:lpstr>Colonial Revival</vt:lpstr>
      <vt:lpstr>Colonial Revival</vt:lpstr>
      <vt:lpstr>Colonial Revival</vt:lpstr>
      <vt:lpstr>French Eclectic, ca. 1920-1945</vt:lpstr>
      <vt:lpstr>French Eclectic Characteristics</vt:lpstr>
      <vt:lpstr>French Eclectic</vt:lpstr>
      <vt:lpstr>French Eclectic</vt:lpstr>
      <vt:lpstr>French Eclectic</vt:lpstr>
      <vt:lpstr>Prairie Style, ca. 1900-1920</vt:lpstr>
      <vt:lpstr>Prairie Style Characteristics- American Foursquare</vt:lpstr>
      <vt:lpstr>Prairie Style- American Foursquare</vt:lpstr>
      <vt:lpstr>Prairie Style- American Foursquare</vt:lpstr>
      <vt:lpstr>Craftsman, ca. 1905-1930</vt:lpstr>
      <vt:lpstr>Craftsman Characteristics</vt:lpstr>
      <vt:lpstr>Craftsman</vt:lpstr>
      <vt:lpstr>Craftsman</vt:lpstr>
      <vt:lpstr>Craftsman</vt:lpstr>
      <vt:lpstr>Minimal Traditional, ca. 1935-1950 </vt:lpstr>
      <vt:lpstr>Mid-Century Modern, ca. 1945-1980</vt:lpstr>
      <vt:lpstr>Mid-Century Modern Characteristics</vt:lpstr>
      <vt:lpstr>Mid-Century Modern</vt:lpstr>
      <vt:lpstr>Mid-Century Modern</vt:lpstr>
      <vt:lpstr>Are you ready to test your knowledge?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Architectural Styles of Farmington and the Hills</dc:title>
  <dc:creator>Jennifer Stacey</dc:creator>
  <cp:lastModifiedBy>Jennifer Stacey</cp:lastModifiedBy>
  <cp:revision>165</cp:revision>
  <cp:lastPrinted>2016-09-21T14:21:00Z</cp:lastPrinted>
  <dcterms:created xsi:type="dcterms:W3CDTF">2016-09-11T21:29:36Z</dcterms:created>
  <dcterms:modified xsi:type="dcterms:W3CDTF">2016-09-21T16:32:20Z</dcterms:modified>
</cp:coreProperties>
</file>